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8" r:id="rId3"/>
    <p:sldId id="260" r:id="rId4"/>
    <p:sldId id="269" r:id="rId5"/>
    <p:sldId id="270" r:id="rId6"/>
    <p:sldId id="263" r:id="rId7"/>
    <p:sldId id="264" r:id="rId8"/>
    <p:sldId id="265" r:id="rId9"/>
    <p:sldId id="266" r:id="rId10"/>
    <p:sldId id="267" r:id="rId11"/>
  </p:sldIdLst>
  <p:sldSz cx="6858000" cy="9906000" type="A4"/>
  <p:notesSz cx="6888163" cy="9623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4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>
        <p:scale>
          <a:sx n="93" d="100"/>
          <a:sy n="93" d="100"/>
        </p:scale>
        <p:origin x="-1416" y="1530"/>
      </p:cViewPr>
      <p:guideLst>
        <p:guide orient="horz" pos="3143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1844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330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8051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128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778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9069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32837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2558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13162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8275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74516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1B94-631A-45D9-B181-8A0CDC3580A4}" type="datetimeFigureOut">
              <a:rPr lang="en-MY" smtClean="0"/>
              <a:t>7/9/2020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751655-E9DC-4388-B343-A86E344C258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2330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456"/>
            <a:ext cx="6858000" cy="2876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7" name="Rectangle 6"/>
          <p:cNvSpPr/>
          <p:nvPr/>
        </p:nvSpPr>
        <p:spPr>
          <a:xfrm>
            <a:off x="2851314" y="380654"/>
            <a:ext cx="108234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Section A</a:t>
            </a:r>
          </a:p>
          <a:p>
            <a:pPr algn="ctr"/>
            <a:r>
              <a:rPr lang="en-US" sz="1400" b="1" dirty="0" smtClean="0">
                <a:ln w="0"/>
                <a:latin typeface="WakNan" panose="02000000000000000000" pitchFamily="2" charset="0"/>
              </a:rPr>
              <a:t>( 1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0 marks </a:t>
            </a:r>
            <a:r>
              <a:rPr lang="en-US" sz="1400" b="1" dirty="0" smtClean="0">
                <a:ln w="0"/>
                <a:latin typeface="WakNan" panose="02000000000000000000" pitchFamily="2" charset="0"/>
              </a:rPr>
              <a:t>)</a:t>
            </a:r>
            <a:endParaRPr lang="en-US" sz="1400" b="1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50" y="966852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Study notes below and use the information to complete the text.</a:t>
            </a:r>
            <a:endParaRPr lang="en-US" sz="14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85" y="9329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631244"/>
            <a:ext cx="1838966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014 @ </a:t>
            </a:r>
            <a:r>
              <a:rPr lang="en-US" sz="9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khaidarwisy’s</a:t>
            </a:r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 collections</a:t>
            </a:r>
            <a:endParaRPr 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akN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4469" y="9546605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2</a:t>
            </a:r>
            <a:endParaRPr lang="en-US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497" y="-58365"/>
            <a:ext cx="52850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English Language Year 5 : PKSR 1 : </a:t>
            </a:r>
            <a:r>
              <a:rPr lang="en-US" sz="2000" b="1" cap="none" spc="0" dirty="0" err="1" smtClean="0">
                <a:ln w="0"/>
                <a:solidFill>
                  <a:schemeClr val="bg1"/>
                </a:solidFill>
              </a:rPr>
              <a:t>Penulisan</a:t>
            </a:r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 014</a:t>
            </a:r>
            <a:endParaRPr lang="en-US" sz="20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107884" y="1973261"/>
            <a:ext cx="6627972" cy="698572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6" name="Picture 2" descr="https://tse3.mm.bing.net/th?id=OIP.JHgz-egwLUGd5AKJtW1osAHaHa&amp;pid=15.1&amp;P=0&amp;w=300&amp;h=300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644" y="4419648"/>
            <a:ext cx="2212084" cy="2095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2783962" y="2641751"/>
            <a:ext cx="22994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RM 28.90</a:t>
            </a:r>
          </a:p>
          <a:p>
            <a:endParaRPr lang="en-US" sz="1600" cap="none" spc="0" dirty="0" smtClean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</a:rPr>
              <a:t>‘</a:t>
            </a:r>
            <a:r>
              <a:rPr lang="en-US" sz="1600" dirty="0" smtClean="0">
                <a:ln w="0"/>
                <a:latin typeface="WakNan" panose="02000000000000000000" pitchFamily="2" charset="0"/>
              </a:rPr>
              <a:t>Swan</a:t>
            </a:r>
            <a:r>
              <a:rPr lang="en-US" sz="1600" dirty="0" smtClean="0">
                <a:ln w="0"/>
              </a:rPr>
              <a:t>’</a:t>
            </a:r>
            <a:r>
              <a:rPr lang="en-US" sz="1600" dirty="0" smtClean="0">
                <a:ln w="0"/>
                <a:latin typeface="WakNan" panose="02000000000000000000" pitchFamily="2" charset="0"/>
              </a:rPr>
              <a:t> School Bag</a:t>
            </a:r>
            <a:endParaRPr lang="en-US" sz="16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5157" y="4306526"/>
            <a:ext cx="22994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10 % discount</a:t>
            </a:r>
          </a:p>
          <a:p>
            <a:endParaRPr lang="en-US" sz="1600" cap="none" spc="0" dirty="0" smtClean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latin typeface="WakNan" panose="02000000000000000000" pitchFamily="2" charset="0"/>
              </a:rPr>
              <a:t>Back to school</a:t>
            </a:r>
          </a:p>
          <a:p>
            <a:r>
              <a:rPr lang="en-US" sz="16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     Sales</a:t>
            </a:r>
            <a:endParaRPr lang="en-US" sz="16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21834" y="4235100"/>
            <a:ext cx="22994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grey</a:t>
            </a:r>
          </a:p>
          <a:p>
            <a:endParaRPr lang="en-US" sz="1600" cap="none" spc="0" dirty="0" smtClean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n w="0"/>
                <a:latin typeface="WakNan" panose="02000000000000000000" pitchFamily="2" charset="0"/>
              </a:rPr>
              <a:t>colour</a:t>
            </a:r>
            <a:endParaRPr lang="en-US" sz="16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81323" y="6574670"/>
            <a:ext cx="22994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gifts</a:t>
            </a:r>
          </a:p>
          <a:p>
            <a:endParaRPr lang="en-US" sz="1600" cap="none" spc="0" dirty="0" smtClean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latin typeface="WakNan" panose="02000000000000000000" pitchFamily="2" charset="0"/>
              </a:rPr>
              <a:t>souvenirs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13650" y="6515166"/>
            <a:ext cx="229940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big</a:t>
            </a:r>
          </a:p>
          <a:p>
            <a:endParaRPr lang="en-US" sz="1600" cap="none" spc="0" dirty="0" smtClean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latin typeface="WakNan" panose="02000000000000000000" pitchFamily="2" charset="0"/>
              </a:rPr>
              <a:t>light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58576" y="7435912"/>
            <a:ext cx="229940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600" u="sng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Advantage :</a:t>
            </a:r>
          </a:p>
          <a:p>
            <a:endParaRPr lang="en-US" sz="1600" cap="none" spc="0" dirty="0" smtClean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n w="0"/>
                <a:latin typeface="WakNan" panose="02000000000000000000" pitchFamily="2" charset="0"/>
              </a:rPr>
              <a:t>Three compartments</a:t>
            </a:r>
          </a:p>
        </p:txBody>
      </p:sp>
    </p:spTree>
    <p:extLst>
      <p:ext uri="{BB962C8B-B14F-4D97-AF65-F5344CB8AC3E}">
        <p14:creationId xmlns:p14="http://schemas.microsoft.com/office/powerpoint/2010/main" val="182395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5986" y="380654"/>
            <a:ext cx="6856948" cy="80637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  <a:latin typeface="WakNan" panose="02000000000000000000" pitchFamily="2" charset="0"/>
              </a:rPr>
              <a:t>   </a:t>
            </a:r>
            <a:r>
              <a:rPr lang="en-US" sz="1400" dirty="0" smtClean="0">
                <a:ln w="0"/>
              </a:rPr>
              <a:t>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                                                                                                       </a:t>
            </a: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________________________________________________________________________</a:t>
            </a:r>
          </a:p>
          <a:p>
            <a:endParaRPr lang="en-US" sz="1400" dirty="0">
              <a:ln w="0"/>
              <a:latin typeface="WakNan" panose="02000000000000000000" pitchFamily="2" charset="0"/>
            </a:endParaRPr>
          </a:p>
          <a:p>
            <a:pPr algn="ctr"/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    </a:t>
            </a:r>
          </a:p>
          <a:p>
            <a:pPr algn="ctr"/>
            <a:endParaRPr lang="en-US" sz="1400" dirty="0">
              <a:ln w="0"/>
              <a:latin typeface="WakNan" panose="02000000000000000000" pitchFamily="2" charset="0"/>
            </a:endParaRPr>
          </a:p>
          <a:p>
            <a:pPr algn="ctr"/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KERTAS PEPERIKSAAN TAMAT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456"/>
            <a:ext cx="6858000" cy="2876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0" y="517147"/>
            <a:ext cx="6856948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Based on the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notes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 given, complete the text below with the correct information.</a:t>
            </a:r>
            <a:endParaRPr lang="en-US" sz="14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85" y="9329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631244"/>
            <a:ext cx="1838966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014 @ </a:t>
            </a:r>
            <a:r>
              <a:rPr lang="en-US" sz="9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khaidarwisy’s</a:t>
            </a:r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 collections</a:t>
            </a:r>
            <a:endParaRPr 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akN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4469" y="9546605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3</a:t>
            </a:r>
            <a:endParaRPr lang="en-US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497" y="-58365"/>
            <a:ext cx="52850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English Language Year 5 : PKSR 1 : </a:t>
            </a:r>
            <a:r>
              <a:rPr lang="en-US" sz="2000" b="1" cap="none" spc="0" dirty="0" err="1" smtClean="0">
                <a:ln w="0"/>
                <a:solidFill>
                  <a:schemeClr val="bg1"/>
                </a:solidFill>
              </a:rPr>
              <a:t>Penulisan</a:t>
            </a:r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 014</a:t>
            </a:r>
            <a:endParaRPr lang="en-US" sz="20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3700" y="1644894"/>
            <a:ext cx="61595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en-US" sz="1400" dirty="0">
                <a:ln w="0"/>
                <a:latin typeface="WakNan" panose="02000000000000000000" pitchFamily="2" charset="0"/>
              </a:rPr>
              <a:t>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   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My father bought me a school bag yesterday. It was a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‘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Swan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Trebuchet MS" panose="020B0603020202020204" pitchFamily="34" charset="0"/>
              </a:rPr>
              <a:t>’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 branded school bag and it ____________________________ ( 1 ). He bag is grey in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colour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. It is also ______________________( 2 The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 advantages of this bag is that it has _____________________________ (3) where I can keep more things. The bag can also be as given  ____________________________ (4). If you buy it now, you will get a __________________________________ (5) because there is a </a:t>
            </a:r>
            <a:r>
              <a:rPr lang="en-US" sz="1400" dirty="0" smtClean="0">
                <a:ln w="0"/>
                <a:latin typeface="Trebuchet MS" panose="020B0603020202020204" pitchFamily="34" charset="0"/>
              </a:rPr>
              <a:t>‘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Back To School Sales</a:t>
            </a:r>
            <a:r>
              <a:rPr lang="en-US" sz="1400" dirty="0" smtClean="0">
                <a:ln w="0"/>
                <a:latin typeface="Trebuchet MS" panose="020B0603020202020204" pitchFamily="34" charset="0"/>
              </a:rPr>
              <a:t>’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.</a:t>
            </a:r>
            <a:endParaRPr lang="en-US" sz="14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86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40746" y="1191986"/>
            <a:ext cx="6553968" cy="801732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Rectangle 18"/>
          <p:cNvSpPr/>
          <p:nvPr/>
        </p:nvSpPr>
        <p:spPr>
          <a:xfrm>
            <a:off x="3568212" y="7064061"/>
            <a:ext cx="2288875" cy="722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5" name="Rectangle 14"/>
          <p:cNvSpPr/>
          <p:nvPr/>
        </p:nvSpPr>
        <p:spPr>
          <a:xfrm>
            <a:off x="618962" y="7024457"/>
            <a:ext cx="2288875" cy="722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599" y="3412585"/>
            <a:ext cx="1343882" cy="36387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9456"/>
            <a:ext cx="6858000" cy="2876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0" y="517147"/>
            <a:ext cx="685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Study the notice about a community centre and answer the following question in the spaces provided.</a:t>
            </a:r>
            <a:endParaRPr lang="en-US" sz="14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85" y="9329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631244"/>
            <a:ext cx="1838966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014 @ </a:t>
            </a:r>
            <a:r>
              <a:rPr lang="en-US" sz="9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khaidarwisy’s</a:t>
            </a:r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 collections</a:t>
            </a:r>
            <a:endParaRPr 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akN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4469" y="9546605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4</a:t>
            </a:r>
            <a:endParaRPr lang="en-US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497" y="-58365"/>
            <a:ext cx="52850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English Language Year 5 : PKSR 1 : </a:t>
            </a:r>
            <a:r>
              <a:rPr lang="en-US" sz="2000" b="1" cap="none" spc="0" dirty="0" err="1" smtClean="0">
                <a:ln w="0"/>
                <a:solidFill>
                  <a:schemeClr val="bg1"/>
                </a:solidFill>
              </a:rPr>
              <a:t>Penulisan</a:t>
            </a:r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 014</a:t>
            </a:r>
            <a:endParaRPr lang="en-US" sz="20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986677">
            <a:off x="562042" y="1429461"/>
            <a:ext cx="405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Kampung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Permai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497" y="2595747"/>
            <a:ext cx="45430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Community Centre Announcement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512314" y="3247912"/>
            <a:ext cx="4021585" cy="2416287"/>
          </a:xfrm>
          <a:prstGeom prst="wedgeEllipseCallout">
            <a:avLst>
              <a:gd name="adj1" fmla="val 67726"/>
              <a:gd name="adj2" fmla="val 1509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sz="1600" b="1" dirty="0" smtClean="0">
                <a:ln w="0"/>
                <a:solidFill>
                  <a:schemeClr val="tx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Children, are you looking forward to doing interesting activities this school holiday?</a:t>
            </a:r>
          </a:p>
          <a:p>
            <a:pPr algn="ctr"/>
            <a:r>
              <a:rPr lang="en-MY" sz="1600" b="1" dirty="0" smtClean="0">
                <a:ln w="0"/>
                <a:solidFill>
                  <a:schemeClr val="tx1"/>
                </a:solidFill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Then come on down to our Community Centre and sign up for our many classes.</a:t>
            </a:r>
          </a:p>
          <a:p>
            <a:pPr algn="ctr"/>
            <a:endParaRPr lang="en-MY" sz="1600" b="1" dirty="0">
              <a:ln w="0"/>
              <a:solidFill>
                <a:schemeClr val="tx1"/>
              </a:solidFill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14" y="5811614"/>
            <a:ext cx="4514850" cy="77628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18962" y="5918774"/>
            <a:ext cx="38082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 join the classes, you must:</a:t>
            </a:r>
            <a:endParaRPr lang="en-U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Frame 13"/>
          <p:cNvSpPr/>
          <p:nvPr/>
        </p:nvSpPr>
        <p:spPr>
          <a:xfrm>
            <a:off x="512314" y="6908800"/>
            <a:ext cx="2545702" cy="927100"/>
          </a:xfrm>
          <a:prstGeom prst="fram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MY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between 7 and 12 years old</a:t>
            </a:r>
            <a:endParaRPr lang="en-MY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Frame 16"/>
          <p:cNvSpPr/>
          <p:nvPr/>
        </p:nvSpPr>
        <p:spPr>
          <a:xfrm>
            <a:off x="3442746" y="6944644"/>
            <a:ext cx="2545702" cy="92710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MY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between 7 and 12 years old</a:t>
            </a:r>
            <a:endParaRPr lang="en-MY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2157" y="8085533"/>
            <a:ext cx="2288875" cy="722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1" name="Frame 20"/>
          <p:cNvSpPr/>
          <p:nvPr/>
        </p:nvSpPr>
        <p:spPr>
          <a:xfrm>
            <a:off x="336691" y="7966116"/>
            <a:ext cx="2545702" cy="92710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MY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 a resident of Kampung Permai</a:t>
            </a:r>
            <a:endParaRPr lang="en-MY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38140" y="8106818"/>
            <a:ext cx="3159030" cy="7225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Frame 22"/>
          <p:cNvSpPr/>
          <p:nvPr/>
        </p:nvSpPr>
        <p:spPr>
          <a:xfrm>
            <a:off x="3058016" y="7987401"/>
            <a:ext cx="3503258" cy="927100"/>
          </a:xfrm>
          <a:prstGeom prst="fram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MY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Have registered with Kampung Permai Community Centre</a:t>
            </a:r>
            <a:endParaRPr lang="en-MY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177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9456"/>
            <a:ext cx="6858000" cy="2876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0" y="517147"/>
            <a:ext cx="66279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B ( </a:t>
            </a:r>
            <a:r>
              <a:rPr lang="en-US" sz="1400" cap="none" spc="0" dirty="0" err="1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i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 ) List three criteria for joining classes at Kampung Permai Community</a:t>
            </a:r>
          </a:p>
          <a:p>
            <a:r>
              <a:rPr lang="en-US" sz="1400" dirty="0">
                <a:ln w="0"/>
                <a:latin typeface="WakNan" panose="02000000000000000000" pitchFamily="2" charset="0"/>
              </a:rPr>
              <a:t>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  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Centre</a:t>
            </a:r>
            <a:endParaRPr lang="en-US" sz="14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85" y="9329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631244"/>
            <a:ext cx="1838966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014 @ </a:t>
            </a:r>
            <a:r>
              <a:rPr lang="en-US" sz="9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khaidarwisy’s</a:t>
            </a:r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 collections</a:t>
            </a:r>
            <a:endParaRPr 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akN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4469" y="9546605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5</a:t>
            </a:r>
            <a:endParaRPr lang="en-US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352" y="-58365"/>
            <a:ext cx="522732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English Language Year 5 : PKSR 1: </a:t>
            </a:r>
            <a:r>
              <a:rPr lang="en-US" sz="2000" b="1" cap="none" spc="0" dirty="0" err="1" smtClean="0">
                <a:ln w="0"/>
                <a:solidFill>
                  <a:schemeClr val="bg1"/>
                </a:solidFill>
              </a:rPr>
              <a:t>Penulisan</a:t>
            </a:r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 014</a:t>
            </a:r>
            <a:endParaRPr lang="en-US" sz="20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5546" y="1000326"/>
            <a:ext cx="640690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1400" dirty="0" smtClean="0">
                <a:ln w="0"/>
                <a:latin typeface="WakNan" panose="02000000000000000000" pitchFamily="2" charset="0"/>
              </a:rPr>
              <a:t>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( a ) _________________________________________________________________</a:t>
            </a:r>
          </a:p>
          <a:p>
            <a:pPr algn="just">
              <a:lnSpc>
                <a:spcPct val="200000"/>
              </a:lnSpc>
            </a:pPr>
            <a:r>
              <a:rPr lang="en-US" sz="1400" dirty="0" smtClean="0">
                <a:ln w="0"/>
                <a:latin typeface="WakNan" panose="02000000000000000000" pitchFamily="2" charset="0"/>
              </a:rPr>
              <a:t> ( b ) _________________________________________________________________</a:t>
            </a:r>
          </a:p>
          <a:p>
            <a:pPr algn="just">
              <a:lnSpc>
                <a:spcPct val="200000"/>
              </a:lnSpc>
            </a:pPr>
            <a:r>
              <a:rPr lang="en-US" sz="1400" dirty="0">
                <a:ln w="0"/>
                <a:latin typeface="WakNan" panose="02000000000000000000" pitchFamily="2" charset="0"/>
              </a:rPr>
              <a:t>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( c ) _________________________________________________________________</a:t>
            </a:r>
            <a:endParaRPr lang="en-US" sz="1400" dirty="0">
              <a:ln w="0"/>
              <a:latin typeface="WakNan" panose="02000000000000000000" pitchFamily="2" charset="0"/>
            </a:endParaRPr>
          </a:p>
          <a:p>
            <a:pPr algn="r">
              <a:lnSpc>
                <a:spcPct val="200000"/>
              </a:lnSpc>
            </a:pP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( 3 marks )</a:t>
            </a:r>
            <a:endParaRPr lang="en-US" sz="14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3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40746" y="1191986"/>
            <a:ext cx="6553968" cy="8017328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700" y="4457677"/>
            <a:ext cx="886316" cy="976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-19456"/>
            <a:ext cx="6858000" cy="28767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Rectangle 11"/>
          <p:cNvSpPr/>
          <p:nvPr/>
        </p:nvSpPr>
        <p:spPr>
          <a:xfrm>
            <a:off x="0" y="517147"/>
            <a:ext cx="6858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Study the notice about a community centre and answer the following question in the spaces provided.</a:t>
            </a:r>
            <a:endParaRPr lang="en-US" sz="14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85" y="9329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631244"/>
            <a:ext cx="1838966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014 @ </a:t>
            </a:r>
            <a:r>
              <a:rPr lang="en-US" sz="9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khaidarwisy’s</a:t>
            </a:r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 collections</a:t>
            </a:r>
            <a:endParaRPr 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akN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4469" y="9546605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6</a:t>
            </a:r>
            <a:endParaRPr lang="en-US" sz="1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6497" y="-58365"/>
            <a:ext cx="528503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English Language Year 5 : PKSR 1 : </a:t>
            </a:r>
            <a:r>
              <a:rPr lang="en-US" sz="2000" b="1" cap="none" spc="0" dirty="0" err="1" smtClean="0">
                <a:ln w="0"/>
                <a:solidFill>
                  <a:schemeClr val="bg1"/>
                </a:solidFill>
              </a:rPr>
              <a:t>Penulisan</a:t>
            </a:r>
            <a:r>
              <a:rPr lang="en-US" sz="2000" b="1" cap="none" spc="0" dirty="0" smtClean="0">
                <a:ln w="0"/>
                <a:solidFill>
                  <a:schemeClr val="bg1"/>
                </a:solidFill>
              </a:rPr>
              <a:t> 014</a:t>
            </a:r>
            <a:endParaRPr lang="en-US" sz="2000" b="1" cap="none" spc="0" dirty="0">
              <a:ln w="0"/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 rot="20986677">
            <a:off x="562042" y="1429461"/>
            <a:ext cx="40575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Kampung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 Gentle Touch" panose="02000603000000000000" pitchFamily="2" charset="0"/>
                <a:ea typeface="A Gentle Touch" panose="02000603000000000000" pitchFamily="2" charset="0"/>
              </a:rPr>
              <a:t>Permai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 Gentle Touch" panose="02000603000000000000" pitchFamily="2" charset="0"/>
              <a:ea typeface="A Gentle Touch" panose="02000603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6497" y="2595747"/>
            <a:ext cx="454303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Community Centre Announcement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19284" y="3289297"/>
            <a:ext cx="435000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/>
                <a:solidFill>
                  <a:schemeClr val="tx1"/>
                </a:solidFill>
              </a:rPr>
              <a:t>Activities during school holidays:</a:t>
            </a:r>
            <a:endParaRPr lang="en-US" sz="2400" b="0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254047"/>
              </p:ext>
            </p:extLst>
          </p:nvPr>
        </p:nvGraphicFramePr>
        <p:xfrm>
          <a:off x="335612" y="3768648"/>
          <a:ext cx="6212145" cy="5003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817"/>
                <a:gridCol w="1698171"/>
                <a:gridCol w="1747157"/>
              </a:tblGrid>
              <a:tr h="577843">
                <a:tc>
                  <a:txBody>
                    <a:bodyPr/>
                    <a:lstStyle/>
                    <a:p>
                      <a:pPr algn="ctr"/>
                      <a:r>
                        <a:rPr lang="en-MY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Activity</a:t>
                      </a:r>
                      <a:endParaRPr lang="en-MY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Day</a:t>
                      </a:r>
                      <a:endParaRPr lang="en-MY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24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Time</a:t>
                      </a:r>
                      <a:endParaRPr lang="en-MY" sz="2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139855"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Singing Lesson</a:t>
                      </a:r>
                    </a:p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By </a:t>
                      </a:r>
                      <a:r>
                        <a:rPr lang="en-MY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Encik</a:t>
                      </a:r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 </a:t>
                      </a:r>
                      <a:r>
                        <a:rPr lang="en-MY" sz="200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Arif</a:t>
                      </a:r>
                      <a:endParaRPr lang="en-MY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  <a:p>
                      <a:endParaRPr lang="en-MY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Every</a:t>
                      </a:r>
                    </a:p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Monday</a:t>
                      </a:r>
                      <a:endParaRPr lang="en-MY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11.00 a.m. – 1.00 p.m.</a:t>
                      </a:r>
                      <a:endParaRPr lang="en-MY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9855">
                <a:tc>
                  <a:txBody>
                    <a:bodyPr/>
                    <a:lstStyle/>
                    <a:p>
                      <a:r>
                        <a:rPr lang="en-MY" sz="200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Art </a:t>
                      </a:r>
                      <a:r>
                        <a:rPr lang="en-MY" sz="200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Classes</a:t>
                      </a:r>
                    </a:p>
                    <a:p>
                      <a:r>
                        <a:rPr lang="en-MY" sz="200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By</a:t>
                      </a:r>
                      <a:r>
                        <a:rPr lang="en-MY" sz="2000" baseline="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 </a:t>
                      </a:r>
                      <a:r>
                        <a:rPr lang="en-MY" sz="2000" baseline="0" dirty="0" err="1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Puan</a:t>
                      </a:r>
                      <a:r>
                        <a:rPr lang="en-MY" sz="2000" baseline="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 </a:t>
                      </a:r>
                      <a:r>
                        <a:rPr lang="en-MY" sz="2000" baseline="0" dirty="0" err="1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Normah</a:t>
                      </a:r>
                      <a:endParaRPr lang="en-MY" sz="2000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Every</a:t>
                      </a:r>
                    </a:p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Tuesday</a:t>
                      </a:r>
                      <a:endParaRPr lang="en-MY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10.00 a.m. - noon</a:t>
                      </a:r>
                      <a:endParaRPr lang="en-MY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9855"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Guitar Lesson</a:t>
                      </a:r>
                    </a:p>
                    <a:p>
                      <a:r>
                        <a:rPr lang="en-MY" sz="200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By</a:t>
                      </a:r>
                      <a:r>
                        <a:rPr lang="en-MY" sz="2000" baseline="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 </a:t>
                      </a:r>
                      <a:r>
                        <a:rPr lang="en-MY" sz="2000" baseline="0" dirty="0" err="1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Mr.</a:t>
                      </a:r>
                      <a:r>
                        <a:rPr lang="en-MY" sz="2000" baseline="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 Simon</a:t>
                      </a:r>
                      <a:endParaRPr lang="en-MY" sz="2000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Every Wednesday</a:t>
                      </a:r>
                      <a:endParaRPr lang="en-MY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2.00 p.m.-</a:t>
                      </a:r>
                    </a:p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4.00</a:t>
                      </a:r>
                      <a:r>
                        <a:rPr lang="en-MY" sz="20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 p.m.</a:t>
                      </a:r>
                      <a:endParaRPr lang="en-MY" sz="20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7843"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Baking</a:t>
                      </a:r>
                      <a:r>
                        <a:rPr lang="en-MY" sz="2000" baseline="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 Classes</a:t>
                      </a:r>
                      <a:endParaRPr lang="en-MY" sz="2000" dirty="0" smtClean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  <a:p>
                      <a:r>
                        <a:rPr lang="en-MY" sz="200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By</a:t>
                      </a:r>
                      <a:r>
                        <a:rPr lang="en-MY" sz="2000" baseline="0" dirty="0" smtClean="0"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 Miss Nina</a:t>
                      </a:r>
                    </a:p>
                    <a:p>
                      <a:endParaRPr lang="en-MY" sz="2000" dirty="0">
                        <a:latin typeface="Adobe Fangsong Std R" panose="02020400000000000000" pitchFamily="18" charset="-128"/>
                        <a:ea typeface="Adobe Fangsong Std R" panose="020204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Every Thursday</a:t>
                      </a:r>
                      <a:endParaRPr lang="en-MY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2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dobe Fangsong Std R" panose="02020400000000000000" pitchFamily="18" charset="-128"/>
                          <a:ea typeface="Adobe Fangsong Std R" panose="02020400000000000000" pitchFamily="18" charset="-128"/>
                        </a:rPr>
                        <a:t>4.00 p.m. – 6.00 p.m.</a:t>
                      </a:r>
                      <a:endParaRPr lang="en-MY" sz="2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517" y="5735115"/>
            <a:ext cx="602682" cy="7964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7858" y="6854467"/>
            <a:ext cx="798341" cy="5793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9816" y="7305033"/>
            <a:ext cx="716305" cy="37794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13517" y="7951408"/>
            <a:ext cx="657127" cy="75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4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80654"/>
            <a:ext cx="6856948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B ( ii )  Your neighbour is interested in joining the classes at Kampung Permai</a:t>
            </a:r>
          </a:p>
          <a:p>
            <a:r>
              <a:rPr lang="en-US" sz="1400" dirty="0">
                <a:ln w="0"/>
                <a:latin typeface="WakNan" panose="02000000000000000000" pitchFamily="2" charset="0"/>
              </a:rPr>
              <a:t>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    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Community Centre. He/she would like to know more about the types of</a:t>
            </a:r>
          </a:p>
          <a:p>
            <a:r>
              <a:rPr lang="en-US" sz="1400" dirty="0">
                <a:ln w="0"/>
                <a:latin typeface="WakNan" panose="02000000000000000000" pitchFamily="2" charset="0"/>
              </a:rPr>
              <a:t>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          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classes that will be held.</a:t>
            </a:r>
          </a:p>
          <a:p>
            <a:r>
              <a:rPr lang="en-US" sz="1400" dirty="0">
                <a:ln w="0"/>
                <a:latin typeface="WakNan" panose="02000000000000000000" pitchFamily="2" charset="0"/>
              </a:rPr>
              <a:t>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          Write an email to your neighbour telling him/her about at least </a:t>
            </a:r>
            <a:r>
              <a:rPr lang="en-US" sz="1400" b="1" dirty="0" smtClean="0">
                <a:ln w="0"/>
                <a:latin typeface="WakNan" panose="02000000000000000000" pitchFamily="2" charset="0"/>
              </a:rPr>
              <a:t>three</a:t>
            </a:r>
          </a:p>
          <a:p>
            <a:r>
              <a:rPr lang="en-US" sz="1400" dirty="0">
                <a:ln w="0"/>
                <a:latin typeface="WakNan" panose="02000000000000000000" pitchFamily="2" charset="0"/>
              </a:rPr>
              <a:t>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          classes he/she might be interested to join.</a:t>
            </a:r>
            <a:r>
              <a:rPr lang="en-US" sz="140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 </a:t>
            </a:r>
            <a:endParaRPr lang="en-US" sz="1400" dirty="0" smtClean="0">
              <a:ln w="0"/>
              <a:latin typeface="WakNan" panose="02000000000000000000" pitchFamily="2" charset="0"/>
            </a:endParaRPr>
          </a:p>
          <a:p>
            <a:r>
              <a:rPr lang="en-US" sz="1400" dirty="0">
                <a:ln w="0"/>
                <a:latin typeface="WakNan" panose="02000000000000000000" pitchFamily="2" charset="0"/>
              </a:rPr>
              <a:t>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          Write your answer between </a:t>
            </a:r>
            <a:r>
              <a:rPr lang="en-US" sz="1400" b="1" dirty="0" smtClean="0">
                <a:ln w="0"/>
                <a:latin typeface="WakNan" panose="02000000000000000000" pitchFamily="2" charset="0"/>
              </a:rPr>
              <a:t>50 to 80 </a:t>
            </a:r>
            <a:r>
              <a:rPr lang="en-US" sz="1400" dirty="0" smtClean="0">
                <a:ln w="0"/>
                <a:latin typeface="WakNan" panose="02000000000000000000" pitchFamily="2" charset="0"/>
              </a:rPr>
              <a:t>words.</a:t>
            </a:r>
          </a:p>
          <a:p>
            <a:endParaRPr lang="en-US" sz="1400" cap="none" spc="0" dirty="0" smtClean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  <a:p>
            <a:endParaRPr lang="en-US" sz="140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  <p:pic>
        <p:nvPicPr>
          <p:cNvPr id="16" name="Picture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685" y="932973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9631244"/>
            <a:ext cx="1838966" cy="2308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014 @ </a:t>
            </a:r>
            <a:r>
              <a:rPr lang="en-US" sz="9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khaidarwisy’s</a:t>
            </a:r>
            <a:r>
              <a:rPr lang="en-US" sz="9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WakNan" panose="02000000000000000000" pitchFamily="2" charset="0"/>
              </a:rPr>
              <a:t> collections</a:t>
            </a:r>
            <a:endParaRPr lang="en-US" sz="9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WakN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54469" y="9546605"/>
            <a:ext cx="27603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</a:rPr>
              <a:t>7</a:t>
            </a:r>
            <a:endParaRPr lang="en-US" sz="1400" b="0" cap="none" spc="0" dirty="0">
              <a:ln w="0"/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063359"/>
              </p:ext>
            </p:extLst>
          </p:nvPr>
        </p:nvGraphicFramePr>
        <p:xfrm>
          <a:off x="278027" y="1896763"/>
          <a:ext cx="6406978" cy="704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3489"/>
                <a:gridCol w="3203489"/>
              </a:tblGrid>
              <a:tr h="370840">
                <a:tc>
                  <a:txBody>
                    <a:bodyPr/>
                    <a:lstStyle/>
                    <a:p>
                      <a:r>
                        <a:rPr lang="en-MY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WakNan" panose="02000000000000000000" pitchFamily="2" charset="0"/>
                        </a:rPr>
                        <a:t>From :</a:t>
                      </a:r>
                      <a:endParaRPr lang="en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WakNan" panose="02000000000000000000" pitchFamily="2" charset="0"/>
                        </a:rPr>
                        <a:t>Date :</a:t>
                      </a:r>
                      <a:endParaRPr lang="en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WakNan" panose="02000000000000000000" pitchFamily="2" charset="0"/>
                        </a:rPr>
                        <a:t>To     :</a:t>
                      </a:r>
                      <a:endParaRPr lang="en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MY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WakNan" panose="02000000000000000000" pitchFamily="2" charset="0"/>
                        </a:rPr>
                        <a:t>Time :</a:t>
                      </a:r>
                      <a:endParaRPr lang="en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MY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WakNan" panose="02000000000000000000" pitchFamily="2" charset="0"/>
                        </a:rPr>
                        <a:t>Subject :</a:t>
                      </a:r>
                      <a:endParaRPr lang="en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endParaRPr lang="en-MY" sz="1400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WakN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530361" y="9021961"/>
            <a:ext cx="108234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0" cap="none" spc="0" dirty="0" smtClean="0">
                <a:ln w="0"/>
                <a:solidFill>
                  <a:schemeClr val="tx1"/>
                </a:solidFill>
                <a:latin typeface="WakNan" panose="02000000000000000000" pitchFamily="2" charset="0"/>
              </a:rPr>
              <a:t>( 12 marks )</a:t>
            </a:r>
            <a:endParaRPr lang="en-US" sz="1400" b="0" cap="none" spc="0" dirty="0">
              <a:ln w="0"/>
              <a:solidFill>
                <a:schemeClr val="tx1"/>
              </a:solidFill>
              <a:latin typeface="WakN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71384" y="380654"/>
            <a:ext cx="104220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Section </a:t>
            </a:r>
            <a:r>
              <a:rPr lang="en-US" sz="1400" b="1" dirty="0">
                <a:ln w="0"/>
              </a:rPr>
              <a:t>C</a:t>
            </a:r>
            <a:endParaRPr lang="en-US" sz="1400" b="1" cap="none" spc="0" dirty="0" smtClean="0">
              <a:ln w="0"/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ln w="0"/>
              </a:rPr>
              <a:t>( 2</a:t>
            </a:r>
            <a:r>
              <a:rPr lang="en-US" sz="1400" dirty="0" smtClean="0">
                <a:ln w="0"/>
              </a:rPr>
              <a:t>5 marks </a:t>
            </a:r>
            <a:r>
              <a:rPr lang="en-US" sz="1400" b="1" dirty="0" smtClean="0">
                <a:ln w="0"/>
              </a:rPr>
              <a:t>)</a:t>
            </a:r>
            <a:endParaRPr lang="en-US" sz="1400" b="1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250" y="827705"/>
            <a:ext cx="6627972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</a:rPr>
              <a:t>This section consists of </a:t>
            </a:r>
            <a:r>
              <a:rPr lang="en-US" sz="1400" b="1" dirty="0" smtClean="0">
                <a:ln w="0"/>
              </a:rPr>
              <a:t>two </a:t>
            </a:r>
            <a:r>
              <a:rPr lang="en-US" sz="1400" dirty="0" smtClean="0">
                <a:ln w="0"/>
              </a:rPr>
              <a:t>questions. Answer </a:t>
            </a:r>
            <a:r>
              <a:rPr lang="en-US" sz="1400" b="1" dirty="0" smtClean="0">
                <a:ln w="0"/>
              </a:rPr>
              <a:t>one</a:t>
            </a:r>
            <a:r>
              <a:rPr lang="en-US" sz="1400" dirty="0" smtClean="0">
                <a:ln w="0"/>
              </a:rPr>
              <a:t> question only.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8250" y="1095727"/>
            <a:ext cx="662797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 smtClean="0">
                <a:ln w="0"/>
              </a:rPr>
              <a:t>Question 1</a:t>
            </a:r>
          </a:p>
          <a:p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r>
              <a:rPr lang="en-US" sz="1400" dirty="0" smtClean="0">
                <a:ln w="0"/>
              </a:rPr>
              <a:t>Write a story based on the given pictures. You may use the words given to help you. </a:t>
            </a: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Write your story in the space provided.</a:t>
            </a:r>
          </a:p>
          <a:p>
            <a:r>
              <a:rPr lang="en-US" sz="1400" dirty="0" smtClean="0">
                <a:ln w="0"/>
              </a:rPr>
              <a:t>Your story should be between </a:t>
            </a:r>
            <a:r>
              <a:rPr lang="en-US" sz="1400" b="1" dirty="0" smtClean="0">
                <a:ln w="0"/>
              </a:rPr>
              <a:t>80 to 100 </a:t>
            </a:r>
            <a:r>
              <a:rPr lang="en-US" sz="1400" dirty="0" smtClean="0">
                <a:ln w="0"/>
              </a:rPr>
              <a:t>words.</a:t>
            </a:r>
            <a:endParaRPr lang="en-US" sz="1400" cap="none" spc="0" dirty="0">
              <a:ln w="0"/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62965" y="5131342"/>
            <a:ext cx="3153949" cy="1994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7" name="Rectangle 26"/>
          <p:cNvSpPr/>
          <p:nvPr/>
        </p:nvSpPr>
        <p:spPr>
          <a:xfrm>
            <a:off x="208287" y="2830280"/>
            <a:ext cx="3153949" cy="1994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Rectangle 27"/>
          <p:cNvSpPr/>
          <p:nvPr/>
        </p:nvSpPr>
        <p:spPr>
          <a:xfrm>
            <a:off x="162964" y="7361858"/>
            <a:ext cx="3153949" cy="199421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Rectangle 28"/>
          <p:cNvSpPr/>
          <p:nvPr/>
        </p:nvSpPr>
        <p:spPr>
          <a:xfrm>
            <a:off x="3522272" y="3362292"/>
            <a:ext cx="3153949" cy="717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chemeClr val="tx1"/>
                </a:solidFill>
              </a:rPr>
              <a:t>-cycling– walking slowly – old lady – heavy</a:t>
            </a: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22272" y="5666024"/>
            <a:ext cx="3153949" cy="717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chemeClr val="tx1"/>
                </a:solidFill>
              </a:rPr>
              <a:t>put – on the seat– pushed – bicycle - walk</a:t>
            </a:r>
            <a:endParaRPr lang="en-MY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30507" y="7969757"/>
            <a:ext cx="3153949" cy="71723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1400" dirty="0" smtClean="0">
                <a:solidFill>
                  <a:schemeClr val="tx1"/>
                </a:solidFill>
              </a:rPr>
              <a:t> thanked – kindness – </a:t>
            </a:r>
            <a:r>
              <a:rPr lang="en-MY" sz="1400" dirty="0" err="1" smtClean="0">
                <a:solidFill>
                  <a:schemeClr val="tx1"/>
                </a:solidFill>
              </a:rPr>
              <a:t>mangosteens</a:t>
            </a:r>
            <a:r>
              <a:rPr lang="en-MY" sz="1400" dirty="0" smtClean="0">
                <a:solidFill>
                  <a:schemeClr val="tx1"/>
                </a:solidFill>
              </a:rPr>
              <a:t> – happy – home</a:t>
            </a:r>
            <a:endParaRPr lang="en-MY" sz="1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61408" y="2898210"/>
            <a:ext cx="2993062" cy="18220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261408" y="5223479"/>
            <a:ext cx="2993061" cy="18198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biLevel thresh="75000"/>
          </a:blip>
          <a:stretch>
            <a:fillRect/>
          </a:stretch>
        </p:blipFill>
        <p:spPr>
          <a:xfrm>
            <a:off x="239318" y="7432404"/>
            <a:ext cx="3015152" cy="179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88746" y="380654"/>
            <a:ext cx="40748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00" b="1" cap="none" spc="0" dirty="0" smtClean="0">
                <a:ln w="0"/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514" y="679524"/>
            <a:ext cx="662797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dirty="0" smtClean="0">
                <a:ln w="0"/>
              </a:rPr>
              <a:t>Question 2</a:t>
            </a:r>
          </a:p>
          <a:p>
            <a:endParaRPr lang="en-US" sz="1400" cap="none" spc="0" dirty="0">
              <a:ln w="0"/>
              <a:solidFill>
                <a:schemeClr val="tx1"/>
              </a:solidFill>
            </a:endParaRPr>
          </a:p>
          <a:p>
            <a:r>
              <a:rPr lang="ms-MY" sz="1400" dirty="0"/>
              <a:t>Write a story based on the picture below. You may use the questions given to help you.  Write your answer in the space provided. Write your story between </a:t>
            </a:r>
            <a:r>
              <a:rPr lang="ms-MY" sz="1400" b="1" dirty="0"/>
              <a:t>80 to 100 </a:t>
            </a:r>
            <a:r>
              <a:rPr lang="ms-MY" sz="1400" dirty="0"/>
              <a:t>words.</a:t>
            </a:r>
            <a:endParaRPr lang="en-MY" sz="1400" dirty="0"/>
          </a:p>
        </p:txBody>
      </p:sp>
      <p:sp>
        <p:nvSpPr>
          <p:cNvPr id="23" name="Rectangle 22"/>
          <p:cNvSpPr/>
          <p:nvPr/>
        </p:nvSpPr>
        <p:spPr>
          <a:xfrm>
            <a:off x="320769" y="8561262"/>
            <a:ext cx="6627972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b="1" i="1" dirty="0" smtClean="0">
                <a:ln w="0"/>
              </a:rPr>
              <a:t>Begin your story with :</a:t>
            </a:r>
          </a:p>
          <a:p>
            <a:r>
              <a:rPr lang="en-US" sz="1400" i="1" dirty="0">
                <a:ln w="0"/>
              </a:rPr>
              <a:t>	</a:t>
            </a:r>
            <a:endParaRPr lang="en-US" sz="1400" i="1" dirty="0" smtClean="0">
              <a:ln w="0"/>
            </a:endParaRPr>
          </a:p>
          <a:p>
            <a:r>
              <a:rPr lang="en-US" sz="1400" b="1" i="1" dirty="0">
                <a:ln w="0"/>
              </a:rPr>
              <a:t> </a:t>
            </a:r>
            <a:r>
              <a:rPr lang="en-US" sz="1400" b="1" i="1" dirty="0" smtClean="0">
                <a:ln w="0"/>
              </a:rPr>
              <a:t>     </a:t>
            </a:r>
            <a:r>
              <a:rPr lang="ms-MY" sz="1400" dirty="0" smtClean="0"/>
              <a:t>Last </a:t>
            </a:r>
            <a:r>
              <a:rPr lang="ms-MY" sz="1400" dirty="0"/>
              <a:t>school week,  Encik Abu and his family went fora picnic </a:t>
            </a:r>
            <a:r>
              <a:rPr lang="ms-MY" sz="1400" dirty="0" smtClean="0"/>
              <a:t>at ........ </a:t>
            </a:r>
            <a:endParaRPr lang="en-US" sz="1400" b="1" i="1" cap="none" spc="0" dirty="0">
              <a:ln w="0"/>
              <a:solidFill>
                <a:schemeClr val="tx1"/>
              </a:solidFill>
            </a:endParaRPr>
          </a:p>
        </p:txBody>
      </p:sp>
      <p:pic>
        <p:nvPicPr>
          <p:cNvPr id="2050" name="Picture 2" descr="img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9" y="2147945"/>
            <a:ext cx="5867400" cy="311467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2931" y="5402438"/>
            <a:ext cx="5668604" cy="296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Describe the weather or surrounding.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What was the family doing?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Where were they?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What were the girl doing?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What was the woman doing?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What was the man doing?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What were the man doing?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What were the things laid on the maid?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MY" sz="1400" dirty="0">
                <a:ea typeface="Calibri" panose="020F0502020204030204" pitchFamily="34" charset="0"/>
                <a:cs typeface="Times New Roman" panose="02020603050405020304" pitchFamily="18" charset="0"/>
              </a:rPr>
              <a:t>How was the water?</a:t>
            </a:r>
            <a:endParaRPr lang="en-MY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3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35986" y="380654"/>
            <a:ext cx="6856948" cy="89255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1400" dirty="0" smtClean="0">
                <a:ln w="0"/>
              </a:rPr>
              <a:t>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dirty="0" smtClean="0">
                <a:ln w="0"/>
              </a:rPr>
              <a:t>    ________________________________________________________________________</a:t>
            </a:r>
          </a:p>
          <a:p>
            <a:r>
              <a:rPr lang="en-US" sz="1400" dirty="0">
                <a:ln w="0"/>
              </a:rPr>
              <a:t> </a:t>
            </a:r>
            <a:r>
              <a:rPr lang="en-US" sz="1400" dirty="0" smtClean="0">
                <a:ln w="0"/>
              </a:rPr>
              <a:t>                                                                                                               </a:t>
            </a: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________________________________________________________________________</a:t>
            </a:r>
          </a:p>
          <a:p>
            <a:endParaRPr lang="en-US" sz="1400" dirty="0">
              <a:ln w="0"/>
            </a:endParaRPr>
          </a:p>
          <a:p>
            <a:r>
              <a:rPr lang="en-US" sz="1400" cap="none" spc="0" dirty="0" smtClean="0">
                <a:ln w="0"/>
                <a:solidFill>
                  <a:schemeClr val="tx1"/>
                </a:solidFill>
              </a:rPr>
              <a:t>    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27912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2320</TotalTime>
  <Words>786</Words>
  <Application>Microsoft Office PowerPoint</Application>
  <PresentationFormat>A4 Paper (210x297 mm)</PresentationFormat>
  <Paragraphs>200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68</cp:revision>
  <cp:lastPrinted>2020-09-07T09:09:17Z</cp:lastPrinted>
  <dcterms:created xsi:type="dcterms:W3CDTF">2018-01-27T08:54:43Z</dcterms:created>
  <dcterms:modified xsi:type="dcterms:W3CDTF">2020-09-07T09:12:27Z</dcterms:modified>
</cp:coreProperties>
</file>