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269" r:id="rId3"/>
    <p:sldId id="270" r:id="rId4"/>
    <p:sldId id="287" r:id="rId5"/>
    <p:sldId id="271" r:id="rId6"/>
    <p:sldId id="272" r:id="rId7"/>
    <p:sldId id="273" r:id="rId8"/>
    <p:sldId id="275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6858000" cy="9906000" type="A4"/>
  <p:notesSz cx="6888163" cy="9623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182" y="648"/>
      </p:cViewPr>
      <p:guideLst>
        <p:guide orient="horz" pos="3120"/>
        <p:guide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4823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4823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570DC-57C0-481B-914E-CA5DB25D9780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41102"/>
            <a:ext cx="2984871" cy="4823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141102"/>
            <a:ext cx="2984871" cy="4823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3704F-2D44-4C2E-A315-150FBEC2D7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3775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4823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4823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6595B-8A46-49BA-92E3-66E12B3C3022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1203325"/>
            <a:ext cx="2249487" cy="3248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631225"/>
            <a:ext cx="5510530" cy="3789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41102"/>
            <a:ext cx="2984871" cy="4823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141102"/>
            <a:ext cx="2984871" cy="4823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CFDD5-8EF5-47A8-B213-82D38FDBA2D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107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CFDD5-8EF5-47A8-B213-82D38FDBA2D5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502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6" indent="0" algn="ctr">
              <a:buNone/>
              <a:defRPr sz="1499"/>
            </a:lvl2pPr>
            <a:lvl3pPr marL="685771" indent="0" algn="ctr">
              <a:buNone/>
              <a:defRPr sz="1351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200" indent="0" algn="ctr">
              <a:buNone/>
              <a:defRPr sz="1200"/>
            </a:lvl8pPr>
            <a:lvl9pPr marL="2743085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B4C3-2DC6-42A5-9D1F-892F70815883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B2D-9D8B-42D3-9B77-D118D2FBD3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754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B4C3-2DC6-42A5-9D1F-892F70815883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B2D-9D8B-42D3-9B77-D118D2FBD3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1247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B4C3-2DC6-42A5-9D1F-892F70815883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B2D-9D8B-42D3-9B77-D118D2FBD3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012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B4C3-2DC6-42A5-9D1F-892F70815883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B2D-9D8B-42D3-9B77-D118D2FBD3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751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6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B4C3-2DC6-42A5-9D1F-892F70815883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B2D-9D8B-42D3-9B77-D118D2FBD3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038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B4C3-2DC6-42A5-9D1F-892F70815883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B2D-9D8B-42D3-9B77-D118D2FBD3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733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B4C3-2DC6-42A5-9D1F-892F70815883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B2D-9D8B-42D3-9B77-D118D2FBD3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5392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B4C3-2DC6-42A5-9D1F-892F70815883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B2D-9D8B-42D3-9B77-D118D2FBD3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046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B4C3-2DC6-42A5-9D1F-892F70815883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B2D-9D8B-42D3-9B77-D118D2FBD3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5679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</p:spPr>
        <p:txBody>
          <a:bodyPr/>
          <a:lstStyle>
            <a:lvl1pPr>
              <a:defRPr sz="2401"/>
            </a:lvl1pPr>
            <a:lvl2pPr>
              <a:defRPr sz="2100"/>
            </a:lvl2pPr>
            <a:lvl3pPr>
              <a:defRPr sz="1800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B4C3-2DC6-42A5-9D1F-892F70815883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B2D-9D8B-42D3-9B77-D118D2FBD3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456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886" indent="0">
              <a:buNone/>
              <a:defRPr sz="2100"/>
            </a:lvl2pPr>
            <a:lvl3pPr marL="685771" indent="0">
              <a:buNone/>
              <a:defRPr sz="1800"/>
            </a:lvl3pPr>
            <a:lvl4pPr marL="1028657" indent="0">
              <a:buNone/>
              <a:defRPr sz="1499"/>
            </a:lvl4pPr>
            <a:lvl5pPr marL="1371543" indent="0">
              <a:buNone/>
              <a:defRPr sz="1499"/>
            </a:lvl5pPr>
            <a:lvl6pPr marL="1714428" indent="0">
              <a:buNone/>
              <a:defRPr sz="1499"/>
            </a:lvl6pPr>
            <a:lvl7pPr marL="2057314" indent="0">
              <a:buNone/>
              <a:defRPr sz="1499"/>
            </a:lvl7pPr>
            <a:lvl8pPr marL="2400200" indent="0">
              <a:buNone/>
              <a:defRPr sz="1499"/>
            </a:lvl8pPr>
            <a:lvl9pPr marL="2743085" indent="0">
              <a:buNone/>
              <a:defRPr sz="14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B4C3-2DC6-42A5-9D1F-892F70815883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8B2D-9D8B-42D3-9B77-D118D2FBD3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839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6B4C3-2DC6-42A5-9D1F-892F70815883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8B2D-9D8B-42D3-9B77-D118D2FBD3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85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6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71384" y="266354"/>
            <a:ext cx="1042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Section A</a:t>
            </a:r>
          </a:p>
          <a:p>
            <a:pPr algn="ctr"/>
            <a:r>
              <a:rPr lang="en-US" sz="1400" b="1" dirty="0" smtClean="0">
                <a:ln w="0"/>
              </a:rPr>
              <a:t>( </a:t>
            </a:r>
            <a:r>
              <a:rPr lang="en-US" sz="1400" dirty="0" smtClean="0">
                <a:ln w="0"/>
              </a:rPr>
              <a:t>20 marks </a:t>
            </a:r>
            <a:r>
              <a:rPr lang="en-US" sz="1400" b="1" dirty="0" smtClean="0">
                <a:ln w="0"/>
              </a:rPr>
              <a:t>)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158" y="789574"/>
            <a:ext cx="139602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Questions 1 to 5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50" y="1158224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Choose the </a:t>
            </a:r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best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answer to complete the sentences.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250" y="1476166"/>
            <a:ext cx="662797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 err="1" smtClean="0">
                <a:ln w="0"/>
              </a:rPr>
              <a:t>Umarani</a:t>
            </a:r>
            <a:r>
              <a:rPr lang="en-US" sz="1400" dirty="0" smtClean="0">
                <a:ln w="0"/>
              </a:rPr>
              <a:t> has good study habits. She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__________________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revises her lessons at the last minutes.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n w="0"/>
              </a:rPr>
              <a:t>       </a:t>
            </a:r>
            <a:r>
              <a:rPr lang="en-US" sz="1400" dirty="0" smtClean="0">
                <a:ln w="0"/>
              </a:rPr>
              <a:t>often</a:t>
            </a:r>
            <a:endParaRPr lang="en-US" sz="1400" dirty="0" smtClean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never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</a:t>
            </a:r>
            <a:r>
              <a:rPr lang="en-US" sz="1400" dirty="0" smtClean="0">
                <a:ln w="0"/>
              </a:rPr>
              <a:t>always</a:t>
            </a:r>
            <a:endParaRPr lang="en-US" sz="1400" dirty="0" smtClean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</a:t>
            </a:r>
            <a:r>
              <a:rPr lang="en-US" sz="1400" dirty="0" smtClean="0">
                <a:ln w="0"/>
              </a:rPr>
              <a:t>sometimes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344753"/>
            <a:ext cx="6627972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2.  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Pathmaruban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opened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________________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account at the bank.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n w="0"/>
              </a:rPr>
              <a:t>       </a:t>
            </a:r>
            <a:r>
              <a:rPr lang="en-US" sz="1400" dirty="0" smtClean="0">
                <a:ln w="0"/>
              </a:rPr>
              <a:t>a</a:t>
            </a:r>
            <a:endParaRPr lang="en-US" sz="1400" dirty="0" smtClean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</a:t>
            </a:r>
            <a:r>
              <a:rPr lang="en-US" sz="1400" dirty="0" smtClean="0">
                <a:ln w="0"/>
              </a:rPr>
              <a:t>an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</a:t>
            </a:r>
            <a:r>
              <a:rPr lang="en-US" sz="1400" dirty="0" smtClean="0">
                <a:ln w="0"/>
              </a:rPr>
              <a:t>the</a:t>
            </a:r>
            <a:endParaRPr lang="en-US" sz="1400" dirty="0" smtClean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  <a:tabLst>
                <a:tab pos="892175" algn="l"/>
              </a:tabLst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-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102749"/>
            <a:ext cx="6627972" cy="23544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en-US" sz="1400" dirty="0" err="1" smtClean="0">
                <a:ln w="0"/>
              </a:rPr>
              <a:t>Chitra</a:t>
            </a:r>
            <a:r>
              <a:rPr lang="en-US" sz="1400" dirty="0" smtClean="0">
                <a:ln w="0"/>
              </a:rPr>
              <a:t> and I are playing table tennis. ___________ are playing in the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school hall.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n w="0"/>
              </a:rPr>
              <a:t>       It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He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She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We</a:t>
            </a:r>
          </a:p>
          <a:p>
            <a:pPr marL="342900">
              <a:lnSpc>
                <a:spcPct val="150000"/>
              </a:lnSpc>
            </a:pP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7142278"/>
            <a:ext cx="6627972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n w="0"/>
              </a:rPr>
              <a:t>4. 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Vijay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_________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to the radio when the postman arrived.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n w="0"/>
              </a:rPr>
              <a:t>       </a:t>
            </a:r>
            <a:r>
              <a:rPr lang="en-US" sz="1400" dirty="0" smtClean="0">
                <a:ln w="0"/>
              </a:rPr>
              <a:t>listens</a:t>
            </a:r>
            <a:endParaRPr lang="en-US" sz="1400" dirty="0" smtClean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listening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</a:t>
            </a:r>
            <a:r>
              <a:rPr lang="en-US" sz="1400" dirty="0" smtClean="0">
                <a:ln w="0"/>
              </a:rPr>
              <a:t>were listened</a:t>
            </a:r>
            <a:endParaRPr lang="en-US" sz="1400" dirty="0" smtClean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was listening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096" y="1470719"/>
            <a:ext cx="6420784" cy="5693228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317729"/>
            <a:ext cx="115890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Questions </a:t>
            </a:r>
            <a:r>
              <a:rPr lang="en-US" sz="1400" b="1" dirty="0" smtClean="0">
                <a:ln w="0"/>
              </a:rPr>
              <a:t>22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3" y="643250"/>
            <a:ext cx="662797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 err="1" smtClean="0">
                <a:ln w="0"/>
              </a:rPr>
              <a:t>Ainah</a:t>
            </a:r>
            <a:r>
              <a:rPr lang="en-US" sz="1400" dirty="0" smtClean="0">
                <a:ln w="0"/>
              </a:rPr>
              <a:t> and Amira are preparing breakfast for their mother on Mother’s Day. This is the recipe that they are using to make their breakfast.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Read the recipe below and answer the questions that follow.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6" y="7396824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Write </a:t>
            </a:r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True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or </a:t>
            </a:r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False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in the space provided.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86" y="7894114"/>
            <a:ext cx="662797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Ainah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and Amira are preparing some butter cookies for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their mother.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     </a:t>
            </a:r>
            <a:endParaRPr lang="en-US" sz="1400" dirty="0">
              <a:ln w="0"/>
            </a:endParaRPr>
          </a:p>
          <a:p>
            <a:pPr marL="342900" indent="-342900">
              <a:buAutoNum type="alphaLcParenR" startAt="2"/>
            </a:pPr>
            <a:r>
              <a:rPr lang="en-US" sz="1400" dirty="0" smtClean="0">
                <a:ln w="0"/>
              </a:rPr>
              <a:t>The ingredients for making the egg sandwiches are bread,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hard boiled eggs, butter, cucumber, salt and pepper.</a:t>
            </a:r>
            <a:endParaRPr lang="en-US" sz="1400" dirty="0">
              <a:ln w="0"/>
            </a:endParaRP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                                                                                               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</a:t>
            </a: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                                                                                                 ( 2 marks )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7235" y="8027081"/>
            <a:ext cx="1031041" cy="420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Rectangle 16"/>
          <p:cNvSpPr/>
          <p:nvPr/>
        </p:nvSpPr>
        <p:spPr>
          <a:xfrm>
            <a:off x="5397235" y="8664768"/>
            <a:ext cx="1031041" cy="4204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/>
          <p:cNvSpPr/>
          <p:nvPr/>
        </p:nvSpPr>
        <p:spPr>
          <a:xfrm>
            <a:off x="435877" y="1975513"/>
            <a:ext cx="6280630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 smtClean="0">
                <a:ln w="0"/>
                <a:solidFill>
                  <a:schemeClr val="tx1"/>
                </a:solidFill>
              </a:rPr>
              <a:t>EGG SANDWICH</a:t>
            </a:r>
          </a:p>
          <a:p>
            <a:pPr algn="ctr"/>
            <a:r>
              <a:rPr lang="en-US" sz="2400" dirty="0" smtClean="0">
                <a:ln w="0"/>
              </a:rPr>
              <a:t>Recipe</a:t>
            </a:r>
          </a:p>
          <a:p>
            <a:pPr algn="ctr"/>
            <a:endParaRPr lang="en-US" sz="2400" cap="none" spc="0" dirty="0">
              <a:ln w="0"/>
              <a:solidFill>
                <a:schemeClr val="tx1"/>
              </a:solidFill>
              <a:latin typeface="Playball" panose="02000000000000000000" pitchFamily="2" charset="0"/>
            </a:endParaRPr>
          </a:p>
          <a:p>
            <a:r>
              <a:rPr lang="en-US" sz="1600" dirty="0" smtClean="0">
                <a:ln w="0"/>
              </a:rPr>
              <a:t>For ingredients: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cap="none" spc="0" dirty="0" smtClean="0">
                <a:ln w="0"/>
                <a:solidFill>
                  <a:schemeClr val="tx1"/>
                </a:solidFill>
              </a:rPr>
              <a:t>20 slices of bread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ln w="0"/>
              </a:rPr>
              <a:t>5 hard boiled eggs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cap="none" spc="0" dirty="0" smtClean="0">
                <a:ln w="0"/>
                <a:solidFill>
                  <a:schemeClr val="tx1"/>
                </a:solidFill>
              </a:rPr>
              <a:t>50 g of butter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ln w="0"/>
              </a:rPr>
              <a:t>1 cucumber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cap="none" spc="0" dirty="0" smtClean="0">
                <a:ln w="0"/>
                <a:solidFill>
                  <a:schemeClr val="tx1"/>
                </a:solidFill>
              </a:rPr>
              <a:t>Salt and pepper to taste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n w="0"/>
              <a:latin typeface="WakNan" panose="02000000000000000000" pitchFamily="2" charset="0"/>
            </a:endParaRPr>
          </a:p>
          <a:p>
            <a:r>
              <a:rPr lang="en-US" sz="1600" cap="none" spc="0" dirty="0" smtClean="0">
                <a:ln w="0"/>
                <a:solidFill>
                  <a:schemeClr val="tx1"/>
                </a:solidFill>
              </a:rPr>
              <a:t>Instructions / method 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0"/>
              </a:rPr>
              <a:t>Mash the eggs in a mixing bowl.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none" spc="0" dirty="0" smtClean="0">
                <a:ln w="0"/>
                <a:solidFill>
                  <a:schemeClr val="tx1"/>
                </a:solidFill>
              </a:rPr>
              <a:t>Add a pinch of salt and pepper.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0"/>
              </a:rPr>
              <a:t>Spread some butter on the bread.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none" spc="0" dirty="0" smtClean="0">
                <a:ln w="0"/>
                <a:solidFill>
                  <a:schemeClr val="tx1"/>
                </a:solidFill>
              </a:rPr>
              <a:t>Spread the egg mixture evenly on the bread.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0"/>
              </a:rPr>
              <a:t>Slice the cucumber thinly and arrange the sliced cucumbers </a:t>
            </a:r>
            <a:r>
              <a:rPr lang="en-US" sz="1600" cap="none" spc="0" dirty="0" smtClean="0">
                <a:ln w="0"/>
                <a:solidFill>
                  <a:schemeClr val="tx1"/>
                </a:solidFill>
              </a:rPr>
              <a:t>on the bread.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n w="0"/>
              </a:rPr>
              <a:t>Cut the sandwiches into triangles.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none" spc="0" dirty="0" smtClean="0">
                <a:ln w="0"/>
                <a:solidFill>
                  <a:schemeClr val="tx1"/>
                </a:solidFill>
              </a:rPr>
              <a:t>Pack the sandwiches.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975635" y="2957164"/>
            <a:ext cx="2305050" cy="1533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3" y="1531903"/>
            <a:ext cx="15811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80654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Write your answer in the space provided.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748944"/>
            <a:ext cx="66279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lphaLcParenBoth" startAt="3"/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List two seasoning that </a:t>
            </a:r>
            <a:r>
              <a:rPr lang="en-US" sz="1400" dirty="0" err="1" smtClean="0">
                <a:ln w="0"/>
              </a:rPr>
              <a:t>Ainah</a:t>
            </a:r>
            <a:r>
              <a:rPr lang="en-US" sz="1400" dirty="0" smtClean="0">
                <a:ln w="0"/>
              </a:rPr>
              <a:t> and </a:t>
            </a:r>
            <a:r>
              <a:rPr lang="en-US" sz="1400" dirty="0" err="1" smtClean="0">
                <a:ln w="0"/>
              </a:rPr>
              <a:t>Amirah</a:t>
            </a:r>
            <a:r>
              <a:rPr lang="en-US" sz="1400" dirty="0" smtClean="0">
                <a:ln w="0"/>
              </a:rPr>
              <a:t> </a:t>
            </a:r>
            <a:r>
              <a:rPr lang="en-US" sz="1400" dirty="0" err="1" smtClean="0">
                <a:ln w="0"/>
              </a:rPr>
              <a:t>useed</a:t>
            </a:r>
            <a:r>
              <a:rPr lang="en-US" sz="1400" dirty="0" smtClean="0">
                <a:ln w="0"/>
              </a:rPr>
              <a:t> </a:t>
            </a:r>
            <a:r>
              <a:rPr lang="en-US" sz="1400" dirty="0" smtClean="0">
                <a:ln w="0"/>
              </a:rPr>
              <a:t>to make the egg sandwich.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endParaRPr lang="en-US" sz="1400" dirty="0">
              <a:ln w="0"/>
            </a:endParaRP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(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i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)  _________________________________________________________ ( 1 mark )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</a:t>
            </a:r>
          </a:p>
          <a:p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(ii) _________________________________________________________ ( 1 mark )</a:t>
            </a: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385297"/>
            <a:ext cx="6856948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lphaLcParenBoth" startAt="4"/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What does Amira need to do after she spread the egg mixture evenly on the bread?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Which step in the recipe tells you this.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endParaRPr lang="en-US" sz="1400" dirty="0">
              <a:ln w="0"/>
            </a:endParaRP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Answer     : ____________________________________________________</a:t>
            </a:r>
          </a:p>
          <a:p>
            <a:r>
              <a:rPr lang="en-US" sz="1400" dirty="0">
                <a:ln w="0"/>
              </a:rPr>
              <a:t> </a:t>
            </a:r>
            <a:endParaRPr lang="en-US" sz="1400" dirty="0" smtClean="0">
              <a:ln w="0"/>
            </a:endParaRPr>
          </a:p>
          <a:p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           ____________________________________________________ ( 1 mark )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</a:t>
            </a:r>
          </a:p>
          <a:p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Step	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: ____________________________________________________( 1 mark )</a:t>
            </a: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661" y="5172083"/>
            <a:ext cx="68569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lphaLcParenBoth" startAt="5"/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Rearrange the instructions of making the egg sandwich.</a:t>
            </a:r>
          </a:p>
          <a:p>
            <a:endParaRPr lang="en-US" sz="1400" dirty="0">
              <a:ln w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958" y="5527362"/>
            <a:ext cx="54780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n w="0"/>
              </a:rPr>
              <a:t>Slice the cucumber thinly and arrange the </a:t>
            </a:r>
            <a:r>
              <a:rPr lang="en-US" sz="1400" dirty="0" smtClean="0">
                <a:ln w="0"/>
              </a:rPr>
              <a:t>slice cucumbers </a:t>
            </a:r>
            <a:r>
              <a:rPr lang="en-US" sz="1400" dirty="0">
                <a:ln w="0"/>
              </a:rPr>
              <a:t>on the </a:t>
            </a:r>
            <a:r>
              <a:rPr lang="en-US" sz="1400" dirty="0" smtClean="0">
                <a:ln w="0"/>
              </a:rPr>
              <a:t>bread.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ln w="0"/>
              </a:rPr>
              <a:t>Spread </a:t>
            </a:r>
            <a:r>
              <a:rPr lang="en-US" sz="1400" dirty="0">
                <a:ln w="0"/>
              </a:rPr>
              <a:t>some butter egg mixture evenly on the bread.</a:t>
            </a:r>
          </a:p>
          <a:p>
            <a:r>
              <a:rPr lang="en-US" sz="1400" dirty="0" smtClean="0">
                <a:ln w="0"/>
              </a:rPr>
              <a:t>     on </a:t>
            </a:r>
            <a:r>
              <a:rPr lang="en-US" sz="1400" dirty="0">
                <a:ln w="0"/>
              </a:rPr>
              <a:t>the </a:t>
            </a:r>
            <a:r>
              <a:rPr lang="en-US" sz="1400" dirty="0" smtClean="0">
                <a:ln w="0"/>
              </a:rPr>
              <a:t>bread.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ln w="0"/>
              </a:rPr>
              <a:t>Mash </a:t>
            </a:r>
            <a:r>
              <a:rPr lang="en-US" sz="1400" dirty="0">
                <a:ln w="0"/>
              </a:rPr>
              <a:t>the eggs in a mixing bowl and add a pinch of salt and </a:t>
            </a:r>
            <a:r>
              <a:rPr lang="en-US" sz="1400" dirty="0" smtClean="0">
                <a:ln w="0"/>
              </a:rPr>
              <a:t>pepper.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ln w="0"/>
              </a:rPr>
              <a:t>Cut </a:t>
            </a:r>
            <a:r>
              <a:rPr lang="en-US" sz="1400" dirty="0">
                <a:ln w="0"/>
              </a:rPr>
              <a:t>the sandwiches into </a:t>
            </a:r>
            <a:r>
              <a:rPr lang="en-US" sz="1400" dirty="0" smtClean="0">
                <a:ln w="0"/>
              </a:rPr>
              <a:t>triangles and pack the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sandwiches.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32810" y="5638872"/>
            <a:ext cx="390292" cy="393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/>
          <p:cNvSpPr/>
          <p:nvPr/>
        </p:nvSpPr>
        <p:spPr>
          <a:xfrm>
            <a:off x="6032810" y="6038352"/>
            <a:ext cx="390292" cy="393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/>
          <p:cNvSpPr/>
          <p:nvPr/>
        </p:nvSpPr>
        <p:spPr>
          <a:xfrm>
            <a:off x="6028674" y="6447191"/>
            <a:ext cx="390292" cy="393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0" name="Rectangle 19"/>
          <p:cNvSpPr/>
          <p:nvPr/>
        </p:nvSpPr>
        <p:spPr>
          <a:xfrm>
            <a:off x="6028674" y="6844879"/>
            <a:ext cx="390292" cy="393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Rectangle 20"/>
          <p:cNvSpPr/>
          <p:nvPr/>
        </p:nvSpPr>
        <p:spPr>
          <a:xfrm>
            <a:off x="-114488" y="7499446"/>
            <a:ext cx="685694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400" dirty="0" smtClean="0">
                <a:ln w="0"/>
              </a:rPr>
              <a:t>( 2 marks )</a:t>
            </a:r>
            <a:endParaRPr lang="en-US" sz="14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7209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7655" y="1194449"/>
            <a:ext cx="6411161" cy="8095884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374879"/>
            <a:ext cx="115890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Questions </a:t>
            </a:r>
            <a:r>
              <a:rPr lang="en-US" sz="1400" b="1" dirty="0" smtClean="0">
                <a:ln w="0"/>
              </a:rPr>
              <a:t>23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0028" y="2713375"/>
            <a:ext cx="316246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1400" b="1" dirty="0" smtClean="0">
                <a:ln w="0"/>
              </a:rPr>
              <a:t>Friday, 11 </a:t>
            </a:r>
            <a:r>
              <a:rPr lang="en-US" sz="1400" b="1" dirty="0" err="1" smtClean="0">
                <a:ln w="0"/>
              </a:rPr>
              <a:t>Oktober</a:t>
            </a:r>
            <a:endParaRPr lang="en-US" sz="1400" b="1" dirty="0" smtClean="0">
              <a:ln w="0"/>
            </a:endParaRPr>
          </a:p>
          <a:p>
            <a:pPr algn="just"/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Today is my lucky day.</a:t>
            </a:r>
          </a:p>
          <a:p>
            <a:pPr algn="just"/>
            <a:r>
              <a:rPr lang="en-US" sz="1400" dirty="0" smtClean="0">
                <a:ln w="0"/>
              </a:rPr>
              <a:t>My uncle gave me RM 50. </a:t>
            </a:r>
          </a:p>
          <a:p>
            <a:pPr algn="just"/>
            <a:r>
              <a:rPr lang="en-US" sz="1400" dirty="0" smtClean="0">
                <a:ln w="0"/>
              </a:rPr>
              <a:t>He said I had done well in my final</a:t>
            </a:r>
          </a:p>
          <a:p>
            <a:pPr algn="just"/>
            <a:r>
              <a:rPr lang="en-US" sz="1400" dirty="0">
                <a:ln w="0"/>
              </a:rPr>
              <a:t>e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xamination so he wanted to give</a:t>
            </a:r>
          </a:p>
          <a:p>
            <a:pPr algn="just"/>
            <a:r>
              <a:rPr lang="en-US" sz="1400" dirty="0" smtClean="0">
                <a:ln w="0"/>
              </a:rPr>
              <a:t>me a reward. Saving it to buy a new</a:t>
            </a:r>
          </a:p>
          <a:p>
            <a:pPr algn="just"/>
            <a:r>
              <a:rPr lang="en-US" sz="1400" dirty="0">
                <a:ln w="0"/>
              </a:rPr>
              <a:t>b</a:t>
            </a:r>
            <a:r>
              <a:rPr lang="en-US" sz="1400" dirty="0" smtClean="0">
                <a:ln w="0"/>
              </a:rPr>
              <a:t>icycle. 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7882" y="1434841"/>
            <a:ext cx="43672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Harith’s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Diary ENTRIES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8196" y="1678263"/>
            <a:ext cx="48301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800" dirty="0" smtClean="0">
              <a:ln w="0"/>
            </a:endParaRPr>
          </a:p>
          <a:p>
            <a:pPr algn="ctr"/>
            <a:r>
              <a:rPr lang="en-US" sz="2800" dirty="0" smtClean="0">
                <a:ln w="0"/>
              </a:rPr>
              <a:t>------------------------------------------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6" y="1254421"/>
            <a:ext cx="542623" cy="1118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278" y="6396697"/>
            <a:ext cx="2609850" cy="2857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7483" y="795650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 smtClean="0">
                <a:ln w="0"/>
              </a:rPr>
              <a:t>Study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the diary  below and answer the questions that follow.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775" y="4606236"/>
            <a:ext cx="316246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1400" b="1" dirty="0" smtClean="0">
                <a:ln w="0"/>
              </a:rPr>
              <a:t>Saturday, 12 October</a:t>
            </a:r>
          </a:p>
          <a:p>
            <a:pPr algn="just"/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Father gave me RM 10 for washing his car. Mother gave me RM 5 for cleaning the toilet. Have to do more chores to save more.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244" y="6294186"/>
            <a:ext cx="31624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1400" b="1" dirty="0" smtClean="0">
                <a:ln w="0"/>
              </a:rPr>
              <a:t>Wednesday, 16 October</a:t>
            </a:r>
          </a:p>
          <a:p>
            <a:pPr algn="just"/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Have been busy running errands for neighbours and helping out at home.</a:t>
            </a:r>
          </a:p>
          <a:p>
            <a:pPr algn="just"/>
            <a:r>
              <a:rPr lang="en-US" sz="1400" dirty="0" smtClean="0">
                <a:ln w="0"/>
              </a:rPr>
              <a:t>Have saved RM 100 so far.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71469" y="2800461"/>
            <a:ext cx="297382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1400" b="1" dirty="0" smtClean="0">
                <a:ln w="0"/>
              </a:rPr>
              <a:t>Saturday, 19 October</a:t>
            </a:r>
          </a:p>
          <a:p>
            <a:pPr algn="just"/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Grandpa dropped by for a visit.</a:t>
            </a:r>
          </a:p>
          <a:p>
            <a:pPr algn="just"/>
            <a:r>
              <a:rPr lang="en-US" sz="1400" dirty="0" smtClean="0">
                <a:ln w="0"/>
              </a:rPr>
              <a:t>He donated RM 50 to my bicycle fund.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71469" y="4606235"/>
            <a:ext cx="297382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1400" b="1" dirty="0" smtClean="0">
                <a:ln w="0"/>
              </a:rPr>
              <a:t>Sunday, 20 October</a:t>
            </a:r>
          </a:p>
          <a:p>
            <a:pPr algn="just"/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I am over the moon! I have got a new bicycle. Father topped up my savings. Said I deserve it. Hard work does pay off!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80654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 smtClean="0">
                <a:ln w="0"/>
              </a:rPr>
              <a:t>Circle the correct answer to fill in the blank.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376618"/>
            <a:ext cx="6627972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lphaLcParenBoth"/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On ________________,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Harith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received RM 50 from his uncle.</a:t>
            </a:r>
          </a:p>
          <a:p>
            <a:endParaRPr lang="en-US" sz="1400" dirty="0">
              <a:ln w="0"/>
            </a:endParaRPr>
          </a:p>
          <a:p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endParaRPr lang="en-US" sz="1400" dirty="0">
              <a:ln w="0"/>
            </a:endParaRPr>
          </a:p>
          <a:p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endParaRPr lang="en-US" sz="1400" dirty="0">
              <a:ln w="0"/>
            </a:endParaRP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                                                                                               </a:t>
            </a:r>
          </a:p>
          <a:p>
            <a:pPr algn="r"/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( 1 mark )</a:t>
            </a:r>
          </a:p>
          <a:p>
            <a:pPr marL="342900" indent="-342900">
              <a:buAutoNum type="alphaLcParenBoth" startAt="2"/>
            </a:pPr>
            <a:endParaRPr lang="en-US" sz="1400" dirty="0">
              <a:ln w="0"/>
            </a:endParaRPr>
          </a:p>
          <a:p>
            <a:pPr marL="342900" indent="-342900">
              <a:buAutoNum type="alphaLcParenBoth" startAt="2"/>
            </a:pPr>
            <a:endParaRPr lang="en-US" sz="1400" dirty="0" smtClean="0">
              <a:ln w="0"/>
            </a:endParaRPr>
          </a:p>
          <a:p>
            <a:pPr marL="342900" indent="-342900">
              <a:buAutoNum type="alphaLcParenBoth" startAt="2"/>
            </a:pPr>
            <a:endParaRPr lang="en-US" sz="1400" dirty="0">
              <a:ln w="0"/>
            </a:endParaRPr>
          </a:p>
          <a:p>
            <a:pPr marL="342900" indent="-342900">
              <a:buAutoNum type="alphaLcParenBoth" startAt="2"/>
            </a:pPr>
            <a:endParaRPr lang="en-US" sz="1400" dirty="0" smtClean="0">
              <a:ln w="0"/>
            </a:endParaRPr>
          </a:p>
          <a:p>
            <a:pPr marL="342900" indent="-342900">
              <a:buAutoNum type="alphaLcParenBoth" startAt="2"/>
            </a:pPr>
            <a:endParaRPr lang="en-US" sz="1400" dirty="0">
              <a:ln w="0"/>
            </a:endParaRPr>
          </a:p>
          <a:p>
            <a:pPr marL="342900" indent="-342900">
              <a:buAutoNum type="alphaLcParenBoth" startAt="2"/>
            </a:pPr>
            <a:endParaRPr lang="en-US" sz="1400" dirty="0" smtClean="0">
              <a:ln w="0"/>
            </a:endParaRP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123319"/>
            <a:ext cx="6858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 startAt="3"/>
            </a:pPr>
            <a:r>
              <a:rPr lang="en-US" sz="1400" dirty="0" smtClean="0">
                <a:ln w="0"/>
              </a:rPr>
              <a:t>Match the phrases in List A to the suitable phrases in List B. An example is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given below.</a:t>
            </a:r>
          </a:p>
          <a:p>
            <a:endParaRPr lang="en-US" sz="1400" dirty="0">
              <a:ln w="0"/>
            </a:endParaRPr>
          </a:p>
          <a:p>
            <a:endParaRPr lang="en-US" sz="1400" dirty="0" smtClean="0">
              <a:ln w="0"/>
            </a:endParaRPr>
          </a:p>
          <a:p>
            <a:endParaRPr lang="en-US" sz="1400" dirty="0">
              <a:ln w="0"/>
            </a:endParaRPr>
          </a:p>
          <a:p>
            <a:endParaRPr lang="en-US" sz="1400" dirty="0" smtClean="0">
              <a:ln w="0"/>
            </a:endParaRPr>
          </a:p>
          <a:p>
            <a:endParaRPr lang="en-US" sz="1400" dirty="0">
              <a:ln w="0"/>
            </a:endParaRPr>
          </a:p>
          <a:p>
            <a:endParaRPr lang="en-US" sz="1400" dirty="0" smtClean="0">
              <a:ln w="0"/>
            </a:endParaRPr>
          </a:p>
          <a:p>
            <a:endParaRPr lang="en-US" sz="1400" dirty="0">
              <a:ln w="0"/>
            </a:endParaRPr>
          </a:p>
          <a:p>
            <a:endParaRPr lang="en-US" sz="1400" dirty="0" smtClean="0">
              <a:ln w="0"/>
            </a:endParaRPr>
          </a:p>
          <a:p>
            <a:endParaRPr lang="en-US" sz="1400" dirty="0">
              <a:ln w="0"/>
            </a:endParaRPr>
          </a:p>
          <a:p>
            <a:endParaRPr lang="en-US" sz="1400" dirty="0" smtClean="0">
              <a:ln w="0"/>
            </a:endParaRP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                                                                                                          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                                                                                                                (2 marks )</a:t>
            </a:r>
            <a:endParaRPr lang="en-US" sz="1400" dirty="0">
              <a:ln w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255846"/>
              </p:ext>
            </p:extLst>
          </p:nvPr>
        </p:nvGraphicFramePr>
        <p:xfrm>
          <a:off x="404827" y="6778956"/>
          <a:ext cx="2569601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6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List A</a:t>
                      </a:r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Harith’s</a:t>
                      </a:r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uncle gave him RM 50</a:t>
                      </a:r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2434">
                <a:tc>
                  <a:txBody>
                    <a:bodyPr/>
                    <a:lstStyle/>
                    <a:p>
                      <a:r>
                        <a:rPr lang="en-MY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Harith’s</a:t>
                      </a:r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parents gave him </a:t>
                      </a:r>
                    </a:p>
                    <a:p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RM 15</a:t>
                      </a:r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839">
                <a:tc>
                  <a:txBody>
                    <a:bodyPr/>
                    <a:lstStyle/>
                    <a:p>
                      <a:r>
                        <a:rPr lang="en-MY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Harith’s</a:t>
                      </a:r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grandfather</a:t>
                      </a:r>
                      <a:r>
                        <a:rPr lang="en-MY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donated </a:t>
                      </a:r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RM 50</a:t>
                      </a:r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Harith</a:t>
                      </a:r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got his new bicycle</a:t>
                      </a:r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16961"/>
              </p:ext>
            </p:extLst>
          </p:nvPr>
        </p:nvGraphicFramePr>
        <p:xfrm>
          <a:off x="3762703" y="6773701"/>
          <a:ext cx="2857010" cy="226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010"/>
              </a:tblGrid>
              <a:tr h="413843">
                <a:tc>
                  <a:txBody>
                    <a:bodyPr/>
                    <a:lstStyle/>
                    <a:p>
                      <a:pPr algn="ctr"/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List B</a:t>
                      </a:r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6797">
                <a:tc>
                  <a:txBody>
                    <a:bodyPr/>
                    <a:lstStyle/>
                    <a:p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for helping out</a:t>
                      </a:r>
                      <a:r>
                        <a:rPr lang="en-MY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at home.</a:t>
                      </a:r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843">
                <a:tc>
                  <a:txBody>
                    <a:bodyPr/>
                    <a:lstStyle/>
                    <a:p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 his bicycle fund</a:t>
                      </a:r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843">
                <a:tc>
                  <a:txBody>
                    <a:bodyPr/>
                    <a:lstStyle/>
                    <a:p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as a reward for doing well in the examination.</a:t>
                      </a:r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3843">
                <a:tc>
                  <a:txBody>
                    <a:bodyPr/>
                    <a:lstStyle/>
                    <a:p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on 20 October</a:t>
                      </a:r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2984938" y="7280824"/>
            <a:ext cx="797922" cy="1149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730487"/>
            <a:ext cx="662797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 smtClean="0">
                <a:ln w="0"/>
              </a:rPr>
              <a:t>Example :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            The potato chips cost  _________.</a:t>
            </a:r>
          </a:p>
          <a:p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872"/>
              </p:ext>
            </p:extLst>
          </p:nvPr>
        </p:nvGraphicFramePr>
        <p:xfrm>
          <a:off x="1027986" y="1325787"/>
          <a:ext cx="470015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717"/>
                <a:gridCol w="1566717"/>
                <a:gridCol w="1566717"/>
              </a:tblGrid>
              <a:tr h="370840">
                <a:tc>
                  <a:txBody>
                    <a:bodyPr/>
                    <a:lstStyle/>
                    <a:p>
                      <a:endParaRPr lang="en-MY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RM 9.00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RM 6.78</a:t>
                      </a:r>
                    </a:p>
                    <a:p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RM 8.40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4351282" y="1383131"/>
            <a:ext cx="1240221" cy="6038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03868"/>
              </p:ext>
            </p:extLst>
          </p:nvPr>
        </p:nvGraphicFramePr>
        <p:xfrm>
          <a:off x="440246" y="2893165"/>
          <a:ext cx="606091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305"/>
                <a:gridCol w="2020305"/>
                <a:gridCol w="2020305"/>
              </a:tblGrid>
              <a:tr h="370840">
                <a:tc>
                  <a:txBody>
                    <a:bodyPr/>
                    <a:lstStyle/>
                    <a:p>
                      <a:endParaRPr lang="en-MY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 October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 October</a:t>
                      </a:r>
                    </a:p>
                    <a:p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 October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0" y="4247877"/>
            <a:ext cx="6856948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lphaLcParenBoth" startAt="2"/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How long did it take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Harith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to save RM 100?</a:t>
            </a:r>
            <a:endParaRPr lang="en-US" sz="1400" dirty="0">
              <a:ln w="0"/>
            </a:endParaRPr>
          </a:p>
          <a:p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endParaRPr lang="en-US" sz="1400" dirty="0">
              <a:ln w="0"/>
            </a:endParaRPr>
          </a:p>
          <a:p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endParaRPr lang="en-US" sz="1400" dirty="0">
              <a:ln w="0"/>
            </a:endParaRP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                                                                                                      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                                                                                                       </a:t>
            </a:r>
            <a:r>
              <a:rPr lang="en-US" sz="1400" dirty="0" smtClean="0">
                <a:ln w="0"/>
              </a:rPr>
              <a:t>                                  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( 1 mark )</a:t>
            </a:r>
          </a:p>
          <a:p>
            <a:endParaRPr lang="en-US" sz="1400" dirty="0" smtClean="0">
              <a:ln w="0"/>
            </a:endParaRPr>
          </a:p>
          <a:p>
            <a:pPr marL="342900" indent="-342900">
              <a:buAutoNum type="alphaLcParenBoth" startAt="2"/>
            </a:pPr>
            <a:endParaRPr lang="en-US" sz="1400" dirty="0">
              <a:ln w="0"/>
            </a:endParaRPr>
          </a:p>
          <a:p>
            <a:pPr marL="342900" indent="-342900">
              <a:buAutoNum type="alphaLcParenBoth" startAt="2"/>
            </a:pPr>
            <a:endParaRPr lang="en-US" sz="1400" dirty="0" smtClean="0">
              <a:ln w="0"/>
            </a:endParaRPr>
          </a:p>
          <a:p>
            <a:pPr marL="342900" indent="-342900">
              <a:buAutoNum type="alphaLcParenBoth" startAt="2"/>
            </a:pPr>
            <a:endParaRPr lang="en-US" sz="1400" dirty="0">
              <a:ln w="0"/>
            </a:endParaRPr>
          </a:p>
          <a:p>
            <a:pPr marL="342900" indent="-342900">
              <a:buAutoNum type="alphaLcParenBoth" startAt="2"/>
            </a:pPr>
            <a:endParaRPr lang="en-US" sz="1400" dirty="0" smtClean="0">
              <a:ln w="0"/>
            </a:endParaRPr>
          </a:p>
          <a:p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434110"/>
              </p:ext>
            </p:extLst>
          </p:nvPr>
        </p:nvGraphicFramePr>
        <p:xfrm>
          <a:off x="463575" y="4680378"/>
          <a:ext cx="605988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963"/>
                <a:gridCol w="2019963"/>
                <a:gridCol w="2019963"/>
              </a:tblGrid>
              <a:tr h="545243">
                <a:tc>
                  <a:txBody>
                    <a:bodyPr/>
                    <a:lstStyle/>
                    <a:p>
                      <a:pPr algn="ctr"/>
                      <a:endParaRPr lang="en-MY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Five days</a:t>
                      </a:r>
                    </a:p>
                    <a:p>
                      <a:pPr algn="ctr"/>
                      <a:endParaRPr lang="en-MY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Six days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Seven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4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80654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 smtClean="0">
                <a:ln w="0"/>
              </a:rPr>
              <a:t>Write your answer in the space provided.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748944"/>
            <a:ext cx="6627972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lphaLcParenBoth" startAt="4"/>
            </a:pPr>
            <a:r>
              <a:rPr lang="en-US" sz="1400" dirty="0" smtClean="0">
                <a:ln w="0"/>
              </a:rPr>
              <a:t>Give two reasons why </a:t>
            </a:r>
            <a:r>
              <a:rPr lang="en-US" sz="1400" dirty="0" err="1" smtClean="0">
                <a:ln w="0"/>
              </a:rPr>
              <a:t>Harith</a:t>
            </a:r>
            <a:r>
              <a:rPr lang="en-US" sz="1400" dirty="0" smtClean="0">
                <a:ln w="0"/>
              </a:rPr>
              <a:t> was very happy on </a:t>
            </a:r>
            <a:r>
              <a:rPr lang="en-US" sz="1400" dirty="0" smtClean="0">
                <a:ln w="0"/>
              </a:rPr>
              <a:t>20</a:t>
            </a:r>
            <a:r>
              <a:rPr lang="en-US" sz="1400" baseline="30000" dirty="0" smtClean="0">
                <a:ln w="0"/>
              </a:rPr>
              <a:t>th</a:t>
            </a:r>
            <a:r>
              <a:rPr lang="en-US" sz="1400" dirty="0" smtClean="0">
                <a:ln w="0"/>
              </a:rPr>
              <a:t> October</a:t>
            </a:r>
            <a:r>
              <a:rPr lang="en-US" sz="1400" dirty="0" smtClean="0">
                <a:ln w="0"/>
              </a:rPr>
              <a:t>.</a:t>
            </a:r>
          </a:p>
          <a:p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(</a:t>
            </a:r>
            <a:r>
              <a:rPr lang="en-US" sz="1400" dirty="0" err="1" smtClean="0">
                <a:ln w="0"/>
              </a:rPr>
              <a:t>i</a:t>
            </a:r>
            <a:r>
              <a:rPr lang="en-US" sz="1400" dirty="0" smtClean="0">
                <a:ln w="0"/>
              </a:rPr>
              <a:t>) 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   (ii) 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                                                                                                        ( 2 marks )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                         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3387390"/>
            <a:ext cx="66279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(e)  What do you understand by the phrase above?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   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                                                                                                        ( 2 marks )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                                      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114816" y="2480629"/>
            <a:ext cx="4359058" cy="594911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MY" dirty="0" smtClean="0">
                <a:ln w="0"/>
                <a:solidFill>
                  <a:schemeClr val="tx1"/>
                </a:solidFill>
              </a:rPr>
              <a:t>running errands for neighbours</a:t>
            </a:r>
            <a:r>
              <a:rPr lang="en-MY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endParaRPr lang="en-MY" dirty="0">
              <a:ln w="0"/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327" y="3792544"/>
            <a:ext cx="5523902" cy="199389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6907" y="1180472"/>
            <a:ext cx="6411161" cy="7875846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0" y="374879"/>
            <a:ext cx="170232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Questions </a:t>
            </a:r>
            <a:r>
              <a:rPr lang="en-US" sz="1400" b="1" dirty="0" smtClean="0">
                <a:ln w="0"/>
              </a:rPr>
              <a:t>24 and 25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3" y="643250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Study the poster and read the dialogue given. Then, answer the questions that follow.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1522" y="1239233"/>
            <a:ext cx="18293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VILLAGE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7442" y="1619306"/>
            <a:ext cx="35652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</a:rPr>
              <a:t>SWIMMING POOL</a:t>
            </a:r>
            <a:endParaRPr lang="en-US" sz="36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81" y="1370378"/>
            <a:ext cx="1079403" cy="1378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3720" y="2223710"/>
            <a:ext cx="237263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OFFICIAL OPENING</a:t>
            </a: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Sunday, 11 March 2018</a:t>
            </a: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10.30 a.m. to 4.30 p.m.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6602" y="3310912"/>
            <a:ext cx="30868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 fun day for the whole family!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40171" y="4302625"/>
            <a:ext cx="2994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Special event 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Official opening by a special guest</a:t>
            </a:r>
          </a:p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Lucky Draw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9781" y="6107650"/>
            <a:ext cx="455028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Swimming session ( 1.30 p.m. to 4.30 p.m.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Aqua aerobic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Diving demonstration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Water polo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Synchronised swimming demonstration</a:t>
            </a:r>
          </a:p>
          <a:p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8099" y="8138975"/>
            <a:ext cx="6175331" cy="77955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dirty="0" smtClean="0">
                <a:ln w="0"/>
                <a:solidFill>
                  <a:schemeClr val="bg1"/>
                </a:solidFill>
              </a:rPr>
              <a:t>Throughout the day:</a:t>
            </a:r>
          </a:p>
          <a:p>
            <a:pPr algn="ctr"/>
            <a:r>
              <a:rPr lang="en-MY" sz="2400" i="1" dirty="0" smtClean="0">
                <a:ln w="0"/>
                <a:solidFill>
                  <a:schemeClr val="bg1"/>
                </a:solidFill>
              </a:rPr>
              <a:t>Food, drinks, ice creams, games and prizes</a:t>
            </a:r>
            <a:endParaRPr lang="en-MY" sz="2400" i="1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5014" y="4133172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Tick (√) the </a:t>
            </a:r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correct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answer..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014" y="4714404"/>
            <a:ext cx="662797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lphaLcParenBoth"/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If Sweet Peng goes to The Village swimming pool opening at 2.30 p.m., she can…..</a:t>
            </a:r>
            <a:endParaRPr lang="en-US" sz="1400" dirty="0" smtClean="0">
              <a:ln w="0"/>
            </a:endParaRPr>
          </a:p>
          <a:p>
            <a:pPr marL="342900" indent="-342900">
              <a:buAutoNum type="alphaLcParenBoth"/>
            </a:pPr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pPr marL="342900" indent="-342900">
              <a:buAutoNum type="alphaLcParenBoth"/>
            </a:pPr>
            <a:endParaRPr lang="en-US" sz="1400" dirty="0" smtClean="0">
              <a:ln w="0"/>
            </a:endParaRPr>
          </a:p>
          <a:p>
            <a:pPr marL="342900" indent="-342900">
              <a:buAutoNum type="alphaLcParenBoth"/>
            </a:pPr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pPr marL="342900" indent="-342900">
              <a:buAutoNum type="alphaLcParenBoth"/>
            </a:pPr>
            <a:endParaRPr lang="en-US" sz="1400" dirty="0" smtClean="0">
              <a:ln w="0"/>
            </a:endParaRPr>
          </a:p>
          <a:p>
            <a:pPr marL="342900" indent="-342900">
              <a:buAutoNum type="alphaLcParenBoth"/>
            </a:pPr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pPr marL="342900" indent="-342900">
              <a:buAutoNum type="alphaLcParenBoth"/>
            </a:pPr>
            <a:endParaRPr lang="en-US" sz="1400" dirty="0" smtClean="0">
              <a:ln w="0"/>
            </a:endParaRPr>
          </a:p>
          <a:p>
            <a:pPr marL="342900" indent="-342900">
              <a:buAutoNum type="alphaLcParenBoth"/>
            </a:pPr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r>
              <a:rPr lang="en-US" sz="1400" dirty="0" smtClean="0">
                <a:ln w="0"/>
              </a:rPr>
              <a:t>                                                                                                             ( 1 mark )</a:t>
            </a:r>
            <a:endParaRPr lang="en-US" sz="1400" dirty="0">
              <a:ln w="0"/>
            </a:endParaRP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26111"/>
              </p:ext>
            </p:extLst>
          </p:nvPr>
        </p:nvGraphicFramePr>
        <p:xfrm>
          <a:off x="562583" y="5389250"/>
          <a:ext cx="578932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565"/>
                <a:gridCol w="1277761"/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go swimming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watch the divers</a:t>
                      </a:r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participate</a:t>
                      </a:r>
                      <a:r>
                        <a:rPr lang="en-MY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in aqua aerobics</a:t>
                      </a:r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15014" y="3828531"/>
            <a:ext cx="119898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Questions </a:t>
            </a:r>
            <a:r>
              <a:rPr lang="en-US" sz="1400" b="1" dirty="0" smtClean="0">
                <a:ln w="0"/>
              </a:rPr>
              <a:t>24 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80803"/>
              </p:ext>
            </p:extLst>
          </p:nvPr>
        </p:nvGraphicFramePr>
        <p:xfrm>
          <a:off x="234486" y="511899"/>
          <a:ext cx="6446148" cy="3137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788"/>
                <a:gridCol w="4864360"/>
              </a:tblGrid>
              <a:tr h="385457"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Sweet Peng       :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Soon, we’ll get to swim in The Village.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457"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Gwen                :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What’s that?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584"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Sweet Peng       :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That’s the name of the new swimming pool in our neighbourhood. </a:t>
                      </a:r>
                      <a:r>
                        <a:rPr lang="en-MY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It</a:t>
                      </a:r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will be officially open on Sunday.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457"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Gwen                :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Oh, I’d love to go! I wonder if there’ll be any</a:t>
                      </a: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activities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8584"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Sweet Peng       :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 saw the poster announcing the official opening. There’ll be many activities and demonstrations.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5457"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Gwen                :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Great!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814"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Sweet Peng       :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After 11</a:t>
                      </a: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March, I’ll be able to indulge in one of my favourite past times as often as I like.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15014" y="7084392"/>
            <a:ext cx="6627972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AutoNum type="alphaLcParenBoth" startAt="2"/>
            </a:pPr>
            <a:r>
              <a:rPr lang="en-US" sz="1400" cap="none" spc="0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It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will be officially </a:t>
            </a:r>
            <a:r>
              <a:rPr lang="en-US" sz="1400" dirty="0" smtClean="0">
                <a:ln w="0"/>
              </a:rPr>
              <a:t>opened on Sunday.</a:t>
            </a:r>
            <a:r>
              <a:rPr lang="en-US" sz="1400" dirty="0" smtClean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en-US" sz="1400" dirty="0" smtClean="0">
                <a:ln w="0"/>
              </a:rPr>
              <a:t> The word </a:t>
            </a:r>
            <a:r>
              <a:rPr lang="en-US" sz="1400" b="1" dirty="0" smtClean="0">
                <a:ln w="0"/>
              </a:rPr>
              <a:t>It</a:t>
            </a:r>
            <a:r>
              <a:rPr lang="en-US" sz="1400" dirty="0" smtClean="0">
                <a:ln w="0"/>
              </a:rPr>
              <a:t> in the dialogue refers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 to ……..</a:t>
            </a:r>
          </a:p>
          <a:p>
            <a:pPr marL="342900" indent="-342900">
              <a:buAutoNum type="alphaLcParenBoth"/>
            </a:pPr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pPr marL="342900" indent="-342900">
              <a:buAutoNum type="alphaLcParenBoth"/>
            </a:pPr>
            <a:endParaRPr lang="en-US" sz="1400" dirty="0" smtClean="0">
              <a:ln w="0"/>
            </a:endParaRPr>
          </a:p>
          <a:p>
            <a:pPr marL="342900" indent="-342900">
              <a:buAutoNum type="alphaLcParenBoth"/>
            </a:pPr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pPr marL="342900" indent="-342900">
              <a:buAutoNum type="alphaLcParenBoth"/>
            </a:pPr>
            <a:endParaRPr lang="en-US" sz="1400" dirty="0" smtClean="0">
              <a:ln w="0"/>
            </a:endParaRPr>
          </a:p>
          <a:p>
            <a:pPr marL="342900" indent="-342900">
              <a:buAutoNum type="alphaLcParenBoth"/>
            </a:pPr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pPr marL="342900" indent="-342900">
              <a:buAutoNum type="alphaLcParenBoth"/>
            </a:pPr>
            <a:endParaRPr lang="en-US" sz="1400" dirty="0" smtClean="0">
              <a:ln w="0"/>
            </a:endParaRPr>
          </a:p>
          <a:p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r>
              <a:rPr lang="en-US" sz="1400" dirty="0" smtClean="0">
                <a:ln w="0"/>
              </a:rPr>
              <a:t>                                                                                                             ( 1 mark )</a:t>
            </a:r>
            <a:endParaRPr lang="en-US" sz="1400" dirty="0">
              <a:ln w="0"/>
            </a:endParaRP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591952"/>
              </p:ext>
            </p:extLst>
          </p:nvPr>
        </p:nvGraphicFramePr>
        <p:xfrm>
          <a:off x="554317" y="7621090"/>
          <a:ext cx="578932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565"/>
                <a:gridCol w="1277761"/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the swimming</a:t>
                      </a:r>
                      <a:r>
                        <a:rPr lang="en-MY" sz="14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pool</a:t>
                      </a:r>
                      <a:endParaRPr lang="en-MY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the neighbourhood</a:t>
                      </a:r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the lucky draw</a:t>
                      </a:r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2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3572" y="1022142"/>
            <a:ext cx="52411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( a 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572" y="380654"/>
            <a:ext cx="115890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Questions</a:t>
            </a:r>
            <a:r>
              <a:rPr lang="en-US" sz="1400" b="1" dirty="0" smtClean="0">
                <a:ln w="0"/>
              </a:rPr>
              <a:t> 25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572" y="644231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Write your answer in the space provided.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572" y="1785243"/>
            <a:ext cx="6627972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Why do you think this information is in the poster?</a:t>
            </a:r>
          </a:p>
          <a:p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____________________________________________________________________</a:t>
            </a:r>
          </a:p>
          <a:p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r>
              <a:rPr lang="en-US" sz="1400" dirty="0" smtClean="0">
                <a:ln w="0"/>
              </a:rPr>
              <a:t>       ____________________________________________________________________</a:t>
            </a:r>
          </a:p>
          <a:p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             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                                                                                                     ( 2 marks )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5013" y="3434458"/>
            <a:ext cx="662797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( b ) Why do you think Sweet Peng says she will be able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‘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to indulge in one of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my favourite pastimes as often as I like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?</a:t>
            </a:r>
          </a:p>
          <a:p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____________________________________________________________________</a:t>
            </a:r>
          </a:p>
          <a:p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r>
              <a:rPr lang="en-US" sz="1400" dirty="0" smtClean="0">
                <a:ln w="0"/>
              </a:rPr>
              <a:t>       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   ____________________________________________________________________</a:t>
            </a:r>
          </a:p>
          <a:p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             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                                                                                                     ( 2 marks )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2822" y="8199249"/>
            <a:ext cx="16667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</a:rPr>
              <a:t>BAHAGIAN B TAMAT</a:t>
            </a:r>
            <a:endParaRPr lang="en-US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527" y="1176030"/>
            <a:ext cx="5674289" cy="49236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sz="1400" dirty="0" smtClean="0">
                <a:ln w="0"/>
                <a:solidFill>
                  <a:schemeClr val="tx1"/>
                </a:solidFill>
              </a:rPr>
              <a:t>Throughout the day : Food, drinks, ice creams, games and prizes</a:t>
            </a:r>
            <a:endParaRPr lang="en-MY" sz="1400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013" y="5652991"/>
            <a:ext cx="662797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( c ) Why is the event described as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A fun day for the family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?</a:t>
            </a:r>
          </a:p>
          <a:p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____________________________________________________________________</a:t>
            </a:r>
          </a:p>
          <a:p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r>
              <a:rPr lang="en-US" sz="1400" dirty="0" smtClean="0">
                <a:ln w="0"/>
              </a:rPr>
              <a:t>       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   ____________________________________________________________________</a:t>
            </a:r>
          </a:p>
          <a:p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                   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                                                                                                     ( 2 marks )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8250" y="507188"/>
            <a:ext cx="662797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5"/>
            </a:pPr>
            <a:r>
              <a:rPr lang="en-US" sz="1400" dirty="0" err="1" smtClean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Sharmila</a:t>
            </a:r>
            <a:r>
              <a:rPr lang="en-US" sz="1400" dirty="0" smtClean="0">
                <a:ln w="0"/>
                <a:ea typeface="Verdana" panose="020B0604030504040204" pitchFamily="34" charset="0"/>
                <a:cs typeface="Verdana" panose="020B0604030504040204" pitchFamily="34" charset="0"/>
              </a:rPr>
              <a:t> walks away, </a:t>
            </a:r>
            <a:r>
              <a:rPr lang="en-US" sz="1400" dirty="0" smtClean="0">
                <a:ln w="0"/>
              </a:rPr>
              <a:t>_____________ </a:t>
            </a:r>
            <a:r>
              <a:rPr lang="en-US" sz="1400" dirty="0" smtClean="0">
                <a:ln w="0"/>
              </a:rPr>
              <a:t>the </a:t>
            </a:r>
            <a:r>
              <a:rPr lang="en-US" sz="1400" dirty="0" smtClean="0">
                <a:ln w="0"/>
              </a:rPr>
              <a:t>boys make fun of her.</a:t>
            </a:r>
            <a:endParaRPr lang="en-US" sz="1400" dirty="0" smtClean="0">
              <a:ln w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n w="0"/>
              </a:rPr>
              <a:t>      </a:t>
            </a:r>
            <a:r>
              <a:rPr lang="en-US" sz="1400" dirty="0" smtClean="0">
                <a:ln w="0"/>
              </a:rPr>
              <a:t>although </a:t>
            </a:r>
            <a:endParaRPr lang="en-US" sz="1400" dirty="0" smtClean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since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n w="0"/>
              </a:rPr>
              <a:t>      </a:t>
            </a:r>
            <a:r>
              <a:rPr lang="en-US" sz="1400" dirty="0" smtClean="0">
                <a:ln w="0"/>
              </a:rPr>
              <a:t>but</a:t>
            </a:r>
            <a:endParaRPr lang="en-US" sz="1400" dirty="0" smtClean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so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502" y="3557880"/>
            <a:ext cx="6627972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6"/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The two siblings are like ______________. They always fight over little things.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n w="0"/>
              </a:rPr>
              <a:t>       cats and dogs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let the cat out of the bag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cat and cheese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  <a:tabLst>
                <a:tab pos="892175" algn="l"/>
              </a:tabLst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birds and eagles.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250" y="2968569"/>
            <a:ext cx="106753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Questions 6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250" y="3250103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Choose the most suitable </a:t>
            </a:r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idiom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to complete the sentence below.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74879"/>
            <a:ext cx="121340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Questions 7-9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3" y="694696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Choose the </a:t>
            </a:r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best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answer to fill in the blanks in the passage that follow.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02" y="1035607"/>
            <a:ext cx="662797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  Last weekend, </a:t>
            </a:r>
            <a:r>
              <a:rPr lang="en-US" sz="1400" dirty="0" err="1" smtClean="0">
                <a:ln w="0"/>
              </a:rPr>
              <a:t>Suji</a:t>
            </a:r>
            <a:r>
              <a:rPr lang="en-US" sz="1400" dirty="0" smtClean="0">
                <a:ln w="0"/>
              </a:rPr>
              <a:t> </a:t>
            </a:r>
            <a:r>
              <a:rPr lang="en-US" sz="1400" dirty="0" smtClean="0">
                <a:ln w="0"/>
              </a:rPr>
              <a:t>and her family went ____________ ( 7 ) a safari park. They rode a tram that took them around the area. After that, they watched a magic show. </a:t>
            </a:r>
            <a:r>
              <a:rPr lang="en-US" sz="1400" dirty="0" err="1" smtClean="0">
                <a:ln w="0"/>
              </a:rPr>
              <a:t>Suji</a:t>
            </a:r>
            <a:r>
              <a:rPr lang="en-US" sz="1400" dirty="0" smtClean="0">
                <a:ln w="0"/>
              </a:rPr>
              <a:t> </a:t>
            </a:r>
            <a:r>
              <a:rPr lang="en-US" sz="1400" dirty="0" smtClean="0">
                <a:ln w="0"/>
              </a:rPr>
              <a:t>also had the chance to take a photo with ___________( 8 )</a:t>
            </a:r>
          </a:p>
          <a:p>
            <a:pPr>
              <a:lnSpc>
                <a:spcPct val="200000"/>
              </a:lnSpc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elephant.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They went home in the late afternoon. Although tired,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Suji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___________ ( 9 ) an enjoyable time.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102" y="3400211"/>
            <a:ext cx="66279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n w="0"/>
              </a:rPr>
              <a:t>7.    A       to</a:t>
            </a:r>
            <a:endParaRPr lang="en-US" sz="1400" dirty="0" smtClean="0">
              <a:ln w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B        </a:t>
            </a:r>
            <a:r>
              <a:rPr lang="en-US" sz="1400" dirty="0" smtClean="0">
                <a:ln w="0"/>
              </a:rPr>
              <a:t>for</a:t>
            </a:r>
            <a:endParaRPr lang="en-US" sz="1400" dirty="0" smtClean="0">
              <a:ln w="0"/>
            </a:endParaRPr>
          </a:p>
          <a:p>
            <a:pPr>
              <a:lnSpc>
                <a:spcPct val="150000"/>
              </a:lnSpc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C        from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D        towards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83" y="5056917"/>
            <a:ext cx="66279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n w="0"/>
              </a:rPr>
              <a:t>8.     </a:t>
            </a:r>
            <a:r>
              <a:rPr lang="en-US" sz="1400" dirty="0" smtClean="0">
                <a:ln w="0"/>
              </a:rPr>
              <a:t>A        </a:t>
            </a:r>
            <a:r>
              <a:rPr lang="en-US" sz="1400" dirty="0" err="1" smtClean="0">
                <a:ln w="0"/>
              </a:rPr>
              <a:t>a</a:t>
            </a:r>
            <a:endParaRPr lang="en-US" sz="1400" dirty="0" smtClean="0">
              <a:ln w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 B        an</a:t>
            </a:r>
          </a:p>
          <a:p>
            <a:pPr>
              <a:lnSpc>
                <a:spcPct val="150000"/>
              </a:lnSpc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 C        the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 D        -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3" y="6759100"/>
            <a:ext cx="66279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n w="0"/>
              </a:rPr>
              <a:t>9.    </a:t>
            </a:r>
            <a:r>
              <a:rPr lang="en-US" sz="1400" dirty="0" smtClean="0">
                <a:ln w="0"/>
              </a:rPr>
              <a:t>A        has</a:t>
            </a:r>
            <a:endParaRPr lang="en-US" sz="1400" dirty="0" smtClean="0">
              <a:ln w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B         had</a:t>
            </a:r>
          </a:p>
          <a:p>
            <a:pPr>
              <a:lnSpc>
                <a:spcPct val="150000"/>
              </a:lnSpc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C        have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D        having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74879"/>
            <a:ext cx="115890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Questions </a:t>
            </a:r>
            <a:r>
              <a:rPr lang="en-US" sz="1400" b="1" dirty="0" smtClean="0">
                <a:ln w="0"/>
              </a:rPr>
              <a:t>10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3" y="694696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Choose the </a:t>
            </a:r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best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word that has the </a:t>
            </a:r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same meaning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as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the underlined word.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102" y="1035607"/>
            <a:ext cx="662797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 startAt="10"/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I liked the shirt but I didn’t buy it because it was a bit </a:t>
            </a:r>
            <a:r>
              <a:rPr lang="en-US" sz="1400" u="sng" cap="none" spc="0" dirty="0" smtClean="0">
                <a:ln w="0"/>
                <a:solidFill>
                  <a:schemeClr val="tx1"/>
                </a:solidFill>
              </a:rPr>
              <a:t>expensive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.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A        </a:t>
            </a:r>
            <a:r>
              <a:rPr lang="en-US" sz="1400" dirty="0" smtClean="0">
                <a:ln w="0"/>
              </a:rPr>
              <a:t>pricey</a:t>
            </a:r>
            <a:endParaRPr lang="en-US" sz="1400" dirty="0" smtClean="0">
              <a:ln w="0"/>
            </a:endParaRPr>
          </a:p>
          <a:p>
            <a:pPr>
              <a:lnSpc>
                <a:spcPct val="20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B        </a:t>
            </a:r>
            <a:r>
              <a:rPr lang="en-US" sz="1400" dirty="0" smtClean="0">
                <a:ln w="0"/>
              </a:rPr>
              <a:t>unique</a:t>
            </a:r>
            <a:endParaRPr lang="en-US" sz="1400" dirty="0" smtClean="0">
              <a:ln w="0"/>
            </a:endParaRPr>
          </a:p>
          <a:p>
            <a:pPr>
              <a:lnSpc>
                <a:spcPct val="20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C       </a:t>
            </a:r>
            <a:r>
              <a:rPr lang="en-US" sz="1400" dirty="0" smtClean="0">
                <a:ln w="0"/>
              </a:rPr>
              <a:t>exclusive</a:t>
            </a:r>
            <a:endParaRPr lang="en-US" sz="1400" dirty="0" smtClean="0">
              <a:ln w="0"/>
            </a:endParaRPr>
          </a:p>
          <a:p>
            <a:pPr>
              <a:lnSpc>
                <a:spcPct val="20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D       </a:t>
            </a:r>
            <a:r>
              <a:rPr lang="en-US" sz="1400" dirty="0" smtClean="0">
                <a:ln w="0"/>
              </a:rPr>
              <a:t>affordable</a:t>
            </a:r>
            <a:endParaRPr lang="en-US" sz="1400" dirty="0" smtClean="0">
              <a:ln w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102" y="3534428"/>
            <a:ext cx="117371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Questions </a:t>
            </a:r>
            <a:r>
              <a:rPr lang="en-US" sz="1400" b="1" dirty="0" smtClean="0">
                <a:ln w="0"/>
              </a:rPr>
              <a:t>11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185" y="3854245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Choose the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sentence with the correct </a:t>
            </a:r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punctuation.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2204" y="4195156"/>
            <a:ext cx="662797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 smtClean="0">
                <a:ln w="0"/>
              </a:rPr>
              <a:t>11. A        Oh no, I have spent all my allowance for the month.</a:t>
            </a:r>
            <a:endParaRPr lang="en-US" sz="1400" dirty="0" smtClean="0">
              <a:ln w="0"/>
            </a:endParaRPr>
          </a:p>
          <a:p>
            <a:pPr>
              <a:lnSpc>
                <a:spcPct val="20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B        </a:t>
            </a:r>
            <a:r>
              <a:rPr lang="en-US" sz="1400" dirty="0" smtClean="0">
                <a:ln w="0"/>
              </a:rPr>
              <a:t>Oh no! I have spent all my allowance for the month.</a:t>
            </a:r>
            <a:endParaRPr lang="en-US" sz="1400" dirty="0" smtClean="0">
              <a:ln w="0"/>
            </a:endParaRPr>
          </a:p>
          <a:p>
            <a:pPr>
              <a:lnSpc>
                <a:spcPct val="20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C       </a:t>
            </a:r>
            <a:r>
              <a:rPr lang="en-US" sz="1400" dirty="0" smtClean="0">
                <a:ln w="0"/>
              </a:rPr>
              <a:t>‘Oh no, I have spent all my allowance for the month.’</a:t>
            </a:r>
            <a:endParaRPr lang="en-US" sz="1400" dirty="0" smtClean="0">
              <a:ln w="0"/>
            </a:endParaRPr>
          </a:p>
          <a:p>
            <a:pPr>
              <a:lnSpc>
                <a:spcPct val="20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D       </a:t>
            </a:r>
            <a:r>
              <a:rPr lang="en-US" sz="1400" dirty="0" smtClean="0">
                <a:ln w="0"/>
              </a:rPr>
              <a:t>‘Oh no, I have spent all my allowance for the month!’</a:t>
            </a:r>
            <a:endParaRPr lang="en-US" sz="1400" dirty="0" smtClean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1602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74879"/>
            <a:ext cx="143821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Questions </a:t>
            </a:r>
            <a:r>
              <a:rPr lang="en-US" sz="1400" b="1" dirty="0" smtClean="0">
                <a:ln w="0"/>
              </a:rPr>
              <a:t>12-15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3" y="694696"/>
            <a:ext cx="66279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 smtClean="0">
                <a:ln w="0"/>
              </a:rPr>
              <a:t>Read the passage and study the picture carefully. Then, choose the best answer to fill in the blanks.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502" y="5659388"/>
            <a:ext cx="662797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  </a:t>
            </a:r>
            <a:r>
              <a:rPr lang="en-US" sz="1400" dirty="0" err="1" smtClean="0">
                <a:ln w="0"/>
              </a:rPr>
              <a:t>Encik</a:t>
            </a:r>
            <a:r>
              <a:rPr lang="en-US" sz="1400" dirty="0" smtClean="0">
                <a:ln w="0"/>
              </a:rPr>
              <a:t> </a:t>
            </a:r>
            <a:r>
              <a:rPr lang="en-US" sz="1400" dirty="0" err="1" smtClean="0">
                <a:ln w="0"/>
              </a:rPr>
              <a:t>Iman</a:t>
            </a:r>
            <a:r>
              <a:rPr lang="en-US" sz="1400" dirty="0" smtClean="0">
                <a:ln w="0"/>
              </a:rPr>
              <a:t> is a hawker. He sells sweet corns near __________ (12) house. The residents there like to _____________ ( 13 ) the corns because they are _________________( 14 ). A boy named </a:t>
            </a:r>
            <a:r>
              <a:rPr lang="en-US" sz="1400" dirty="0" err="1" smtClean="0">
                <a:ln w="0"/>
              </a:rPr>
              <a:t>Alif</a:t>
            </a:r>
            <a:r>
              <a:rPr lang="en-US" sz="1400" dirty="0" smtClean="0">
                <a:ln w="0"/>
              </a:rPr>
              <a:t> wants to buy the corns. He wears a cap and ____________ ( 15 ) </a:t>
            </a:r>
            <a:r>
              <a:rPr lang="en-US" sz="1400" dirty="0" smtClean="0">
                <a:ln w="0"/>
              </a:rPr>
              <a:t>his bike towards </a:t>
            </a:r>
            <a:r>
              <a:rPr lang="en-US" sz="1400" dirty="0" smtClean="0">
                <a:ln w="0"/>
              </a:rPr>
              <a:t>the stall. </a:t>
            </a:r>
            <a:r>
              <a:rPr lang="en-US" sz="1400" dirty="0" err="1" smtClean="0">
                <a:ln w="0"/>
              </a:rPr>
              <a:t>Encik</a:t>
            </a:r>
            <a:r>
              <a:rPr lang="en-US" sz="1400" dirty="0" smtClean="0">
                <a:ln w="0"/>
              </a:rPr>
              <a:t> </a:t>
            </a:r>
            <a:r>
              <a:rPr lang="en-US" sz="1400" dirty="0" err="1" smtClean="0">
                <a:ln w="0"/>
              </a:rPr>
              <a:t>Iman’s</a:t>
            </a:r>
            <a:r>
              <a:rPr lang="en-US" sz="1400" dirty="0" smtClean="0">
                <a:ln w="0"/>
              </a:rPr>
              <a:t> sweet corns are normally  sold out very fast.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422400"/>
            <a:ext cx="6389215" cy="42369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10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8502" y="427144"/>
            <a:ext cx="66279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n w="0"/>
              </a:rPr>
              <a:t>12.  </a:t>
            </a:r>
            <a:r>
              <a:rPr lang="en-US" sz="1400" dirty="0" smtClean="0">
                <a:ln w="0"/>
              </a:rPr>
              <a:t>A       his</a:t>
            </a:r>
            <a:endParaRPr lang="en-US" sz="1400" dirty="0" smtClean="0">
              <a:ln w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B        </a:t>
            </a:r>
            <a:r>
              <a:rPr lang="en-US" sz="1400" dirty="0" smtClean="0">
                <a:ln w="0"/>
              </a:rPr>
              <a:t>her</a:t>
            </a:r>
            <a:endParaRPr lang="en-US" sz="1400" dirty="0" smtClean="0">
              <a:ln w="0"/>
            </a:endParaRPr>
          </a:p>
          <a:p>
            <a:pPr>
              <a:lnSpc>
                <a:spcPct val="150000"/>
              </a:lnSpc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C        their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D        my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49" y="2217056"/>
            <a:ext cx="66279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n w="0"/>
              </a:rPr>
              <a:t>13.  </a:t>
            </a:r>
            <a:r>
              <a:rPr lang="en-US" sz="1400" dirty="0" smtClean="0">
                <a:ln w="0"/>
              </a:rPr>
              <a:t>A       buy</a:t>
            </a:r>
            <a:endParaRPr lang="en-US" sz="1400" dirty="0" smtClean="0">
              <a:ln w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B         buys</a:t>
            </a:r>
          </a:p>
          <a:p>
            <a:pPr>
              <a:lnSpc>
                <a:spcPct val="150000"/>
              </a:lnSpc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C        bought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D        buying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502" y="3873762"/>
            <a:ext cx="66279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n w="0"/>
              </a:rPr>
              <a:t>14.  </a:t>
            </a:r>
            <a:r>
              <a:rPr lang="en-US" sz="1400" dirty="0" smtClean="0">
                <a:ln w="0"/>
              </a:rPr>
              <a:t>A       hard </a:t>
            </a:r>
            <a:r>
              <a:rPr lang="en-US" sz="1400" dirty="0" smtClean="0">
                <a:ln w="0"/>
              </a:rPr>
              <a:t>and smelly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B        </a:t>
            </a:r>
            <a:r>
              <a:rPr lang="en-US" sz="1400" dirty="0" smtClean="0">
                <a:ln w="0"/>
              </a:rPr>
              <a:t>bitter </a:t>
            </a:r>
            <a:r>
              <a:rPr lang="en-US" sz="1400" dirty="0" smtClean="0">
                <a:ln w="0"/>
              </a:rPr>
              <a:t>and brown</a:t>
            </a:r>
          </a:p>
          <a:p>
            <a:pPr>
              <a:lnSpc>
                <a:spcPct val="150000"/>
              </a:lnSpc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C        hard and tasteless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D       </a:t>
            </a:r>
            <a:r>
              <a:rPr lang="en-US" sz="1400" dirty="0" smtClean="0">
                <a:ln w="0"/>
              </a:rPr>
              <a:t>cheap </a:t>
            </a:r>
            <a:r>
              <a:rPr lang="en-US" sz="1400" dirty="0" smtClean="0">
                <a:ln w="0"/>
              </a:rPr>
              <a:t>and tasty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502" y="5669786"/>
            <a:ext cx="662797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n w="0"/>
              </a:rPr>
              <a:t>15.  </a:t>
            </a:r>
            <a:r>
              <a:rPr lang="en-US" sz="1400" dirty="0" smtClean="0">
                <a:ln w="0"/>
              </a:rPr>
              <a:t>A       push</a:t>
            </a:r>
            <a:endParaRPr lang="en-US" sz="1400" dirty="0" smtClean="0">
              <a:ln w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B        </a:t>
            </a:r>
            <a:r>
              <a:rPr lang="en-US" sz="1400" dirty="0" smtClean="0">
                <a:ln w="0"/>
              </a:rPr>
              <a:t>pushes</a:t>
            </a:r>
            <a:endParaRPr lang="en-US" sz="1400" dirty="0" smtClean="0">
              <a:ln w="0"/>
            </a:endParaRPr>
          </a:p>
          <a:p>
            <a:pPr>
              <a:lnSpc>
                <a:spcPct val="150000"/>
              </a:lnSpc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C        pushed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D        pushing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74879"/>
            <a:ext cx="164019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Questions </a:t>
            </a:r>
            <a:r>
              <a:rPr lang="en-US" sz="1400" b="1" dirty="0" smtClean="0">
                <a:ln w="0"/>
              </a:rPr>
              <a:t>16 to 18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3" y="643250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Read the letter below and answer the questions that follow.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367" y="1072033"/>
            <a:ext cx="6352688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400" dirty="0" smtClean="0">
                <a:ln w="0"/>
              </a:rPr>
              <a:t>         102, </a:t>
            </a:r>
            <a:r>
              <a:rPr lang="en-US" sz="1400" dirty="0" err="1" smtClean="0">
                <a:ln w="0"/>
              </a:rPr>
              <a:t>Jalan</a:t>
            </a:r>
            <a:r>
              <a:rPr lang="en-US" sz="1400" dirty="0" smtClean="0">
                <a:ln w="0"/>
              </a:rPr>
              <a:t> Woodland 2</a:t>
            </a:r>
          </a:p>
          <a:p>
            <a:pPr algn="r"/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Taman Woodland</a:t>
            </a:r>
          </a:p>
          <a:p>
            <a:pPr algn="r"/>
            <a:r>
              <a:rPr lang="en-US" sz="1400" dirty="0" smtClean="0">
                <a:ln w="0"/>
              </a:rPr>
              <a:t>27000 </a:t>
            </a:r>
            <a:r>
              <a:rPr lang="en-US" sz="1400" dirty="0" err="1" smtClean="0">
                <a:ln w="0"/>
              </a:rPr>
              <a:t>Jerantut</a:t>
            </a:r>
            <a:endParaRPr lang="en-US" sz="1400" dirty="0">
              <a:ln w="0"/>
            </a:endParaRPr>
          </a:p>
          <a:p>
            <a:pPr algn="r"/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Pahang</a:t>
            </a:r>
          </a:p>
          <a:p>
            <a:pPr algn="r"/>
            <a:r>
              <a:rPr lang="en-US" sz="1400" dirty="0" smtClean="0">
                <a:ln w="0"/>
              </a:rPr>
              <a:t>9 March 2018</a:t>
            </a:r>
          </a:p>
          <a:p>
            <a:pPr algn="r"/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r>
              <a:rPr lang="en-US" sz="1400" dirty="0" smtClean="0">
                <a:ln w="0"/>
              </a:rPr>
              <a:t>Dear </a:t>
            </a:r>
            <a:r>
              <a:rPr lang="en-US" sz="1400" dirty="0" err="1" smtClean="0">
                <a:ln w="0"/>
              </a:rPr>
              <a:t>Yanna</a:t>
            </a:r>
            <a:r>
              <a:rPr lang="en-US" sz="1400" dirty="0" smtClean="0">
                <a:ln w="0"/>
              </a:rPr>
              <a:t>,</a:t>
            </a:r>
          </a:p>
          <a:p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pPr algn="just"/>
            <a:r>
              <a:rPr lang="en-US" sz="1400" dirty="0" smtClean="0">
                <a:ln w="0"/>
              </a:rPr>
              <a:t>	How are you? I hope you are fine. Thanks for your letter which I received last week. I loved reading about your twin sisters. They are very funny! You have a lovely family. Please send my regards to </a:t>
            </a:r>
            <a:r>
              <a:rPr lang="en-US" sz="1400" b="1" dirty="0" smtClean="0">
                <a:ln w="0"/>
              </a:rPr>
              <a:t>them</a:t>
            </a:r>
            <a:r>
              <a:rPr lang="en-US" sz="1400" dirty="0" smtClean="0">
                <a:ln w="0"/>
              </a:rPr>
              <a:t>.</a:t>
            </a:r>
          </a:p>
          <a:p>
            <a:pPr algn="just"/>
            <a:r>
              <a:rPr lang="en-US" sz="1400" cap="none" spc="0" dirty="0">
                <a:ln w="0"/>
                <a:solidFill>
                  <a:schemeClr val="tx1"/>
                </a:solidFill>
              </a:rPr>
              <a:t>	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Now, I want to tell you about my family. I come from a large family. There are five family members altogether. My father is a doctor. He owns a clinic not far from our house. My father drives to the clinic every morning.</a:t>
            </a:r>
          </a:p>
          <a:p>
            <a:pPr algn="just"/>
            <a:r>
              <a:rPr lang="en-US" sz="1400" dirty="0">
                <a:ln w="0"/>
              </a:rPr>
              <a:t>	</a:t>
            </a:r>
            <a:r>
              <a:rPr lang="en-US" sz="1400" dirty="0" smtClean="0">
                <a:ln w="0"/>
              </a:rPr>
              <a:t>I am the youngest in the family. I also have two </a:t>
            </a:r>
            <a:r>
              <a:rPr lang="en-US" sz="1400" dirty="0" smtClean="0">
                <a:ln w="0"/>
              </a:rPr>
              <a:t>elder </a:t>
            </a:r>
            <a:r>
              <a:rPr lang="en-US" sz="1400" dirty="0" smtClean="0">
                <a:ln w="0"/>
              </a:rPr>
              <a:t>brothers. My eldest brother, </a:t>
            </a:r>
            <a:r>
              <a:rPr lang="en-US" sz="1400" dirty="0" err="1" smtClean="0">
                <a:ln w="0"/>
              </a:rPr>
              <a:t>Thinesh</a:t>
            </a:r>
            <a:r>
              <a:rPr lang="en-US" sz="1400" dirty="0" smtClean="0">
                <a:ln w="0"/>
              </a:rPr>
              <a:t> is studying Mechanical Engineering at the University of Malacca. My second brother, </a:t>
            </a:r>
            <a:r>
              <a:rPr lang="en-US" sz="1400" dirty="0" err="1" smtClean="0">
                <a:ln w="0"/>
              </a:rPr>
              <a:t>Selva</a:t>
            </a:r>
            <a:r>
              <a:rPr lang="en-US" sz="1400" dirty="0" smtClean="0">
                <a:ln w="0"/>
              </a:rPr>
              <a:t> is now in Form Three. He loves music.</a:t>
            </a:r>
          </a:p>
          <a:p>
            <a:pPr algn="just"/>
            <a:r>
              <a:rPr lang="en-US" sz="1400" cap="none" spc="0" dirty="0">
                <a:ln w="0"/>
                <a:solidFill>
                  <a:schemeClr val="tx1"/>
                </a:solidFill>
              </a:rPr>
              <a:t>	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During the next holidays, my family will be going to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Malacca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to visit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Thinesh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. I am looking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forward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to it. I hope to hear from you soon.</a:t>
            </a:r>
          </a:p>
          <a:p>
            <a:endParaRPr lang="en-US" sz="1400" dirty="0">
              <a:ln w="0"/>
            </a:endParaRPr>
          </a:p>
          <a:p>
            <a:pPr algn="r"/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Yours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sincerely,</a:t>
            </a:r>
          </a:p>
          <a:p>
            <a:pPr algn="r"/>
            <a:r>
              <a:rPr lang="en-US" sz="1400" dirty="0" err="1" smtClean="0">
                <a:ln w="0"/>
              </a:rPr>
              <a:t>Geetha</a:t>
            </a:r>
            <a:endParaRPr lang="en-US" sz="1400" dirty="0" smtClean="0">
              <a:ln w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502" y="6907680"/>
            <a:ext cx="6627972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n w="0"/>
              </a:rPr>
              <a:t>16.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Who do you think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Yanna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Geetha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are?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n w="0"/>
              </a:rPr>
              <a:t>       Cousins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Pen-pals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Classmates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Neighbours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5014" y="477586"/>
            <a:ext cx="662797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17.  The word </a:t>
            </a:r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them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in Paragraph 1 refers to _______________.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n w="0"/>
              </a:rPr>
              <a:t>       </a:t>
            </a:r>
            <a:r>
              <a:rPr lang="en-US" sz="1400" dirty="0" err="1" smtClean="0">
                <a:ln w="0"/>
              </a:rPr>
              <a:t>Yanna’s</a:t>
            </a:r>
            <a:r>
              <a:rPr lang="en-US" sz="1400" dirty="0" smtClean="0">
                <a:ln w="0"/>
              </a:rPr>
              <a:t> family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Yanna’s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sisters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</a:t>
            </a:r>
            <a:r>
              <a:rPr lang="en-US" sz="1400" dirty="0" err="1" smtClean="0">
                <a:ln w="0"/>
              </a:rPr>
              <a:t>Geetha’s</a:t>
            </a:r>
            <a:r>
              <a:rPr lang="en-US" sz="1400" dirty="0" smtClean="0">
                <a:ln w="0"/>
              </a:rPr>
              <a:t> family</a:t>
            </a:r>
            <a:endParaRPr lang="en-US" sz="1400" i="1" dirty="0" smtClean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Geetha’s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brothers</a:t>
            </a:r>
            <a:endParaRPr lang="en-US" sz="1400" i="1" dirty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0776" y="6629078"/>
            <a:ext cx="6627972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n w="0"/>
              </a:rPr>
              <a:t>20.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From the letter, we know that ___________________.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n w="0"/>
              </a:rPr>
              <a:t>       </a:t>
            </a:r>
            <a:r>
              <a:rPr lang="en-US" sz="1400" dirty="0" err="1" smtClean="0">
                <a:ln w="0"/>
              </a:rPr>
              <a:t>Yanna</a:t>
            </a:r>
            <a:r>
              <a:rPr lang="en-US" sz="1400" dirty="0" smtClean="0">
                <a:ln w="0"/>
              </a:rPr>
              <a:t> has twin sisters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Yanna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lives in Johor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Bahru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</a:t>
            </a:r>
            <a:r>
              <a:rPr lang="en-US" sz="1400" dirty="0" err="1" smtClean="0">
                <a:ln w="0"/>
              </a:rPr>
              <a:t>Geetha</a:t>
            </a:r>
            <a:r>
              <a:rPr lang="en-US" sz="1400" dirty="0" smtClean="0">
                <a:ln w="0"/>
              </a:rPr>
              <a:t> is the eldest in the family</a:t>
            </a:r>
            <a:endParaRPr lang="en-US" sz="1400" i="1" dirty="0" smtClean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Geetha’s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eldest brother is an engineer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014" y="2435025"/>
            <a:ext cx="662797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18. 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Geetha’s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father goes to work ______________________.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n w="0"/>
              </a:rPr>
              <a:t>       by car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by bus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on foot</a:t>
            </a:r>
            <a:endParaRPr lang="en-US" sz="1400" i="1" dirty="0" smtClean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by bicycle</a:t>
            </a:r>
            <a:endParaRPr lang="en-US" sz="1400" i="1" dirty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5014" y="4469956"/>
            <a:ext cx="662797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19.  Why are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Geetha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and her family going to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Malacca?</a:t>
            </a:r>
            <a:endParaRPr lang="en-US" sz="1400" cap="none" spc="0" dirty="0" smtClean="0">
              <a:ln w="0"/>
              <a:solidFill>
                <a:schemeClr val="tx1"/>
              </a:solidFill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 smtClean="0">
                <a:ln w="0"/>
              </a:rPr>
              <a:t>       To visit the place of interest.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To visit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</a:rPr>
              <a:t>Yanna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and her family.</a:t>
            </a: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To visit </a:t>
            </a:r>
            <a:r>
              <a:rPr lang="en-US" sz="1400" dirty="0" err="1" smtClean="0">
                <a:ln w="0"/>
              </a:rPr>
              <a:t>Geetha’s</a:t>
            </a:r>
            <a:r>
              <a:rPr lang="en-US" sz="1400" dirty="0" smtClean="0">
                <a:ln w="0"/>
              </a:rPr>
              <a:t> brother.</a:t>
            </a:r>
            <a:endParaRPr lang="en-US" sz="1400" i="1" dirty="0" smtClean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r>
              <a:rPr lang="en-US" sz="1400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  To have a holiday.</a:t>
            </a:r>
            <a:endParaRPr lang="en-US" sz="1400" i="1" dirty="0">
              <a:ln w="0"/>
            </a:endParaRPr>
          </a:p>
          <a:p>
            <a:pPr marL="342900" indent="20638">
              <a:lnSpc>
                <a:spcPct val="150000"/>
              </a:lnSpc>
              <a:buFont typeface="+mj-lt"/>
              <a:buAutoNum type="alphaUcPeriod"/>
            </a:pP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71383" y="380654"/>
            <a:ext cx="1042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Section B</a:t>
            </a:r>
          </a:p>
          <a:p>
            <a:pPr algn="ctr"/>
            <a:r>
              <a:rPr lang="en-US" sz="1400" b="1" dirty="0" smtClean="0">
                <a:ln w="0"/>
              </a:rPr>
              <a:t>( </a:t>
            </a:r>
            <a:r>
              <a:rPr lang="en-US" sz="1400" dirty="0">
                <a:ln w="0"/>
              </a:rPr>
              <a:t>3</a:t>
            </a:r>
            <a:r>
              <a:rPr lang="en-US" sz="1400" dirty="0" smtClean="0">
                <a:ln w="0"/>
              </a:rPr>
              <a:t>0 marks </a:t>
            </a:r>
            <a:r>
              <a:rPr lang="en-US" sz="1400" b="1" dirty="0" smtClean="0">
                <a:ln w="0"/>
              </a:rPr>
              <a:t>)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50" y="903874"/>
            <a:ext cx="115890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Questions </a:t>
            </a:r>
            <a:r>
              <a:rPr lang="en-US" sz="1400" b="1" dirty="0" smtClean="0">
                <a:ln w="0"/>
              </a:rPr>
              <a:t>21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50" y="1278980"/>
            <a:ext cx="66279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Choose a suitable response for each picture and write the response  in the space provided.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8603" y="1722763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(a)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0502" y="1806012"/>
            <a:ext cx="283572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0" cap="none" spc="0" dirty="0" smtClean="0">
                <a:ln w="0"/>
                <a:solidFill>
                  <a:schemeClr val="tx1"/>
                </a:solidFill>
              </a:rPr>
              <a:t>Answer : 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n w="0"/>
              </a:rPr>
              <a:t>_______________________________________________________________________________________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pPr algn="r"/>
            <a:r>
              <a:rPr lang="en-US" sz="1400" b="0" cap="none" spc="0" dirty="0" smtClean="0">
                <a:ln w="0"/>
                <a:solidFill>
                  <a:schemeClr val="tx1"/>
                </a:solidFill>
              </a:rPr>
              <a:t>( 2 marks 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250" y="4351266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(b)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250" y="6896639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(c)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6891" y="4483381"/>
            <a:ext cx="283572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0" cap="none" spc="0" dirty="0" smtClean="0">
                <a:ln w="0"/>
                <a:solidFill>
                  <a:schemeClr val="tx1"/>
                </a:solidFill>
              </a:rPr>
              <a:t>Answer : 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n w="0"/>
              </a:rPr>
              <a:t>_______________________________________________________________________________________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pPr algn="r"/>
            <a:r>
              <a:rPr lang="en-US" sz="1400" b="0" cap="none" spc="0" dirty="0" smtClean="0">
                <a:ln w="0"/>
                <a:solidFill>
                  <a:schemeClr val="tx1"/>
                </a:solidFill>
              </a:rPr>
              <a:t>( 2 marks 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40502" y="7072003"/>
            <a:ext cx="283572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0" cap="none" spc="0" dirty="0" smtClean="0">
                <a:ln w="0"/>
                <a:solidFill>
                  <a:schemeClr val="tx1"/>
                </a:solidFill>
              </a:rPr>
              <a:t>Answer : </a:t>
            </a:r>
          </a:p>
          <a:p>
            <a:pPr>
              <a:lnSpc>
                <a:spcPct val="200000"/>
              </a:lnSpc>
            </a:pPr>
            <a:r>
              <a:rPr lang="en-US" sz="1400" dirty="0" smtClean="0">
                <a:ln w="0"/>
              </a:rPr>
              <a:t>_______________________________________________________________________________________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pPr algn="r"/>
            <a:r>
              <a:rPr lang="en-US" sz="1400" b="0" cap="none" spc="0" dirty="0" smtClean="0">
                <a:ln w="0"/>
                <a:solidFill>
                  <a:schemeClr val="tx1"/>
                </a:solidFill>
              </a:rPr>
              <a:t>( 2 marks )</a:t>
            </a:r>
          </a:p>
        </p:txBody>
      </p:sp>
      <p:pic>
        <p:nvPicPr>
          <p:cNvPr id="1026" name="Picture 2" descr="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9" y="1914634"/>
            <a:ext cx="2916391" cy="215084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9" y="4394974"/>
            <a:ext cx="2917184" cy="22158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8" y="7002740"/>
            <a:ext cx="2935022" cy="212873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5473</TotalTime>
  <Words>1908</Words>
  <Application>Microsoft Office PowerPoint</Application>
  <PresentationFormat>A4 Paper (210x297 mm)</PresentationFormat>
  <Paragraphs>402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180</cp:revision>
  <cp:lastPrinted>2020-09-07T11:27:28Z</cp:lastPrinted>
  <dcterms:created xsi:type="dcterms:W3CDTF">2018-01-05T13:45:55Z</dcterms:created>
  <dcterms:modified xsi:type="dcterms:W3CDTF">2020-09-07T11:30:42Z</dcterms:modified>
</cp:coreProperties>
</file>